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4"/>
  </p:notesMasterIdLst>
  <p:handoutMasterIdLst>
    <p:handoutMasterId r:id="rId75"/>
  </p:handoutMasterIdLst>
  <p:sldIdLst>
    <p:sldId id="478" r:id="rId2"/>
    <p:sldId id="481" r:id="rId3"/>
    <p:sldId id="482" r:id="rId4"/>
    <p:sldId id="483" r:id="rId5"/>
    <p:sldId id="484" r:id="rId6"/>
    <p:sldId id="485" r:id="rId7"/>
    <p:sldId id="486" r:id="rId8"/>
    <p:sldId id="497" r:id="rId9"/>
    <p:sldId id="500" r:id="rId10"/>
    <p:sldId id="489" r:id="rId11"/>
    <p:sldId id="498" r:id="rId12"/>
    <p:sldId id="499" r:id="rId13"/>
    <p:sldId id="509" r:id="rId14"/>
    <p:sldId id="506" r:id="rId15"/>
    <p:sldId id="505" r:id="rId16"/>
    <p:sldId id="514" r:id="rId17"/>
    <p:sldId id="517" r:id="rId18"/>
    <p:sldId id="515" r:id="rId19"/>
    <p:sldId id="518" r:id="rId20"/>
    <p:sldId id="512" r:id="rId21"/>
    <p:sldId id="510" r:id="rId22"/>
    <p:sldId id="511" r:id="rId23"/>
    <p:sldId id="513" r:id="rId24"/>
    <p:sldId id="504" r:id="rId25"/>
    <p:sldId id="412" r:id="rId26"/>
    <p:sldId id="414" r:id="rId27"/>
    <p:sldId id="439" r:id="rId28"/>
    <p:sldId id="415" r:id="rId29"/>
    <p:sldId id="440" r:id="rId30"/>
    <p:sldId id="441" r:id="rId31"/>
    <p:sldId id="416" r:id="rId32"/>
    <p:sldId id="442" r:id="rId33"/>
    <p:sldId id="443" r:id="rId34"/>
    <p:sldId id="417" r:id="rId35"/>
    <p:sldId id="418" r:id="rId36"/>
    <p:sldId id="420" r:id="rId37"/>
    <p:sldId id="444" r:id="rId38"/>
    <p:sldId id="447" r:id="rId39"/>
    <p:sldId id="421" r:id="rId40"/>
    <p:sldId id="448" r:id="rId41"/>
    <p:sldId id="419" r:id="rId42"/>
    <p:sldId id="451" r:id="rId43"/>
    <p:sldId id="452" r:id="rId44"/>
    <p:sldId id="422" r:id="rId45"/>
    <p:sldId id="449" r:id="rId46"/>
    <p:sldId id="453" r:id="rId47"/>
    <p:sldId id="454" r:id="rId48"/>
    <p:sldId id="455" r:id="rId49"/>
    <p:sldId id="456" r:id="rId50"/>
    <p:sldId id="457" r:id="rId51"/>
    <p:sldId id="458" r:id="rId52"/>
    <p:sldId id="459" r:id="rId53"/>
    <p:sldId id="423" r:id="rId54"/>
    <p:sldId id="460" r:id="rId55"/>
    <p:sldId id="461" r:id="rId56"/>
    <p:sldId id="462" r:id="rId57"/>
    <p:sldId id="463" r:id="rId58"/>
    <p:sldId id="424" r:id="rId59"/>
    <p:sldId id="465" r:id="rId60"/>
    <p:sldId id="466" r:id="rId61"/>
    <p:sldId id="467" r:id="rId62"/>
    <p:sldId id="425" r:id="rId63"/>
    <p:sldId id="468" r:id="rId64"/>
    <p:sldId id="469" r:id="rId65"/>
    <p:sldId id="470" r:id="rId66"/>
    <p:sldId id="471" r:id="rId67"/>
    <p:sldId id="472" r:id="rId68"/>
    <p:sldId id="426" r:id="rId69"/>
    <p:sldId id="473" r:id="rId70"/>
    <p:sldId id="475" r:id="rId71"/>
    <p:sldId id="476" r:id="rId72"/>
    <p:sldId id="427" r:id="rId73"/>
  </p:sldIdLst>
  <p:sldSz cx="9144000" cy="6858000" type="screen4x3"/>
  <p:notesSz cx="6829425" cy="10001250"/>
  <p:kinsoku lang="zh-TW" invalStChars="!),.:;?]}，、。．；：？！︰…‥﹐﹑﹒﹔﹕﹖﹗｜–︱—︳?︴﹏）︶﹜︸〕︺】︼》︾〉﹀」﹂』﹄﹚﹜﹞’”〞′·" invalEndChars="([{（︵﹛︷〔︹【︻《︽〈︿「﹁『﹃﹙﹛﹝‘“〝‵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6FF"/>
    <a:srgbClr val="FF0000"/>
    <a:srgbClr val="003366"/>
    <a:srgbClr val="114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615" autoAdjust="0"/>
    <p:restoredTop sz="94711" autoAdjust="0"/>
  </p:normalViewPr>
  <p:slideViewPr>
    <p:cSldViewPr>
      <p:cViewPr>
        <p:scale>
          <a:sx n="75" d="100"/>
          <a:sy n="75" d="100"/>
        </p:scale>
        <p:origin x="-1002" y="-7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8"/>
    </p:cViewPr>
  </p:sorterViewPr>
  <p:notesViewPr>
    <p:cSldViewPr>
      <p:cViewPr varScale="1">
        <p:scale>
          <a:sx n="58" d="100"/>
          <a:sy n="58" d="100"/>
        </p:scale>
        <p:origin x="-1818" y="-78"/>
      </p:cViewPr>
      <p:guideLst>
        <p:guide orient="horz" pos="3150"/>
        <p:guide pos="21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2" Type="http://schemas.openxmlformats.org/officeDocument/2006/relationships/slide" Target="slides/slide26.xml"/><Relationship Id="rId1" Type="http://schemas.openxmlformats.org/officeDocument/2006/relationships/slide" Target="slides/slide2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660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84263" y="877888"/>
            <a:ext cx="4660900" cy="34956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38" y="4754563"/>
            <a:ext cx="5008562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59236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PMingLiU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3182E0-C8E5-440C-B6F8-6C4358155B2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52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CD4F02-D5BD-4745-A2EB-38F8D465D10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4425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2F0999-4737-46EC-9626-A73F3163111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16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FF77ED-CB4A-4C00-9113-2B83F8CF49B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93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538E3FD-88E2-4FFC-9615-658676C4208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76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893C467-C81B-4B9B-BE1C-DA71DC30087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56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0487D2-A25C-42E5-8E38-FC4A98261CF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88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AB07F7-9856-487C-8BFB-5F277C49842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367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090579E-E38C-49D0-A6A0-16144FE2C56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417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0CD17B-E0FF-465C-98E3-9DB2875BEDB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03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E12707-5087-4553-BB6B-6C27F5F65BE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972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ChangeArrowheads="1"/>
          </p:cNvSpPr>
          <p:nvPr/>
        </p:nvSpPr>
        <p:spPr bwMode="auto">
          <a:xfrm>
            <a:off x="533400" y="6324600"/>
            <a:ext cx="8610600" cy="533400"/>
          </a:xfrm>
          <a:prstGeom prst="rect">
            <a:avLst/>
          </a:prstGeom>
          <a:solidFill>
            <a:srgbClr val="494F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91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911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008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CC66"/>
                </a:solidFill>
              </a:defRPr>
            </a:lvl1pPr>
          </a:lstStyle>
          <a:p>
            <a:fld id="{278002EE-D9B1-4C97-BD3C-CDDF8422ECDD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391174" name="Rectangle 6"/>
          <p:cNvSpPr>
            <a:spLocks noChangeArrowheads="1"/>
          </p:cNvSpPr>
          <p:nvPr/>
        </p:nvSpPr>
        <p:spPr bwMode="auto">
          <a:xfrm>
            <a:off x="0" y="533400"/>
            <a:ext cx="9144000" cy="90488"/>
          </a:xfrm>
          <a:prstGeom prst="rect">
            <a:avLst/>
          </a:prstGeom>
          <a:solidFill>
            <a:srgbClr val="686EB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1175" name="Text Box 7"/>
          <p:cNvSpPr txBox="1">
            <a:spLocks noChangeArrowheads="1"/>
          </p:cNvSpPr>
          <p:nvPr/>
        </p:nvSpPr>
        <p:spPr bwMode="auto">
          <a:xfrm>
            <a:off x="914400" y="6400800"/>
            <a:ext cx="4572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rgbClr val="FFCC66"/>
                </a:solidFill>
                <a:latin typeface="Tahoma" pitchFamily="34" charset="0"/>
                <a:ea typeface="华文新魏" pitchFamily="2" charset="-122"/>
              </a:rPr>
              <a:t>东南大学移动通信国家重点实验室</a:t>
            </a:r>
          </a:p>
        </p:txBody>
      </p:sp>
      <p:sp>
        <p:nvSpPr>
          <p:cNvPr id="391176" name="Text Box 8"/>
          <p:cNvSpPr txBox="1">
            <a:spLocks noChangeArrowheads="1"/>
          </p:cNvSpPr>
          <p:nvPr/>
        </p:nvSpPr>
        <p:spPr bwMode="auto">
          <a:xfrm>
            <a:off x="3200400" y="152400"/>
            <a:ext cx="548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 sz="20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“通信系统(</a:t>
            </a:r>
            <a:r>
              <a:rPr lang="en-US" altLang="zh-CN" sz="20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Communication Systems)”</a:t>
            </a:r>
            <a:r>
              <a:rPr lang="zh-CN" altLang="en-US" sz="20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课件</a:t>
            </a:r>
          </a:p>
        </p:txBody>
      </p:sp>
      <p:graphicFrame>
        <p:nvGraphicFramePr>
          <p:cNvPr id="391177" name="Object 9"/>
          <p:cNvGraphicFramePr>
            <a:graphicFrameLocks noChangeAspect="1"/>
          </p:cNvGraphicFramePr>
          <p:nvPr/>
        </p:nvGraphicFramePr>
        <p:xfrm>
          <a:off x="0" y="6332538"/>
          <a:ext cx="533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81" name="位图图像" r:id="rId14" imgW="2857899" imgH="2809524" progId="Paint.Picture">
                  <p:embed/>
                </p:oleObj>
              </mc:Choice>
              <mc:Fallback>
                <p:oleObj name="位图图像" r:id="rId14" imgW="2857899" imgH="2809524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2538"/>
                        <a:ext cx="533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E6233-3544-40E7-AEAD-A4791FEC07E1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20713"/>
            <a:ext cx="9144000" cy="1371600"/>
          </a:xfrm>
          <a:solidFill>
            <a:schemeClr val="accent1"/>
          </a:solidFill>
          <a:ln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zh-CN" altLang="en-US"/>
              <a:t>课程名称：通信原理</a:t>
            </a:r>
            <a:br>
              <a:rPr lang="zh-CN" altLang="en-US"/>
            </a:br>
            <a:r>
              <a:rPr lang="zh-CN" altLang="en-US"/>
              <a:t>                         </a:t>
            </a:r>
            <a:r>
              <a:rPr lang="zh-CN" altLang="en-US" sz="3200"/>
              <a:t>宋铁成（</a:t>
            </a:r>
            <a:r>
              <a:rPr lang="en-US" altLang="zh-CN" sz="3200"/>
              <a:t>songtc@seu.edu.cn）</a:t>
            </a:r>
            <a:endParaRPr lang="zh-CN" altLang="en-US" sz="320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52600"/>
            <a:ext cx="9144000" cy="45720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altLang="zh-CN" sz="2800"/>
          </a:p>
          <a:p>
            <a:pPr>
              <a:lnSpc>
                <a:spcPct val="90000"/>
              </a:lnSpc>
            </a:pPr>
            <a:r>
              <a:rPr lang="zh-CN" altLang="en-US" sz="2800"/>
              <a:t>“通信”的理解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通信网：1、交换（</a:t>
            </a:r>
            <a:r>
              <a:rPr lang="en-US" altLang="zh-CN" sz="2800"/>
              <a:t>Switch）</a:t>
            </a:r>
            <a:endParaRPr lang="zh-CN" altLang="en-US" sz="280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/>
              <a:t>                    2、</a:t>
            </a:r>
            <a:r>
              <a:rPr lang="zh-CN" altLang="en-US" sz="2800"/>
              <a:t>传输（</a:t>
            </a:r>
            <a:r>
              <a:rPr lang="en-US" altLang="zh-CN" sz="2800"/>
              <a:t>Transmission）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/>
              <a:t>                    3、</a:t>
            </a:r>
            <a:r>
              <a:rPr lang="zh-CN" altLang="en-US" sz="2800"/>
              <a:t>接入（</a:t>
            </a:r>
            <a:r>
              <a:rPr lang="en-US" altLang="zh-CN" sz="2800"/>
              <a:t>Access）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向下一代通信网络演进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本课程的定位：信息传输基础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本课程的安排（重要性、教材、参考书、教学方法、课程建设、考试和答疑）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CDA0D-B399-487A-ACFE-2848C47DB383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5029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000"/>
              <a:t>Beyond 3G</a:t>
            </a:r>
            <a:r>
              <a:rPr lang="zh-CN" altLang="en-US" sz="4000"/>
              <a:t>或4</a:t>
            </a:r>
            <a:r>
              <a:rPr lang="en-US" altLang="zh-CN" sz="4000"/>
              <a:t>G</a:t>
            </a:r>
            <a:r>
              <a:rPr lang="zh-CN" altLang="en-US" sz="4000">
                <a:latin typeface="宋体" pitchFamily="2" charset="-122"/>
              </a:rPr>
              <a:t>性能要求：</a:t>
            </a:r>
            <a:endParaRPr lang="zh-CN" altLang="en-US" sz="4000"/>
          </a:p>
          <a:p>
            <a:pPr>
              <a:buFontTx/>
              <a:buNone/>
            </a:pPr>
            <a:r>
              <a:rPr lang="en-US" altLang="zh-CN" sz="2400"/>
              <a:t>Beyond 3G</a:t>
            </a:r>
            <a:r>
              <a:rPr lang="zh-CN" altLang="en-US" sz="2400"/>
              <a:t>或4</a:t>
            </a:r>
            <a:r>
              <a:rPr lang="en-US" altLang="zh-CN" sz="2400"/>
              <a:t>G</a:t>
            </a:r>
            <a:r>
              <a:rPr lang="zh-CN" altLang="en-US" sz="2400">
                <a:latin typeface="宋体" pitchFamily="2" charset="-122"/>
              </a:rPr>
              <a:t>性能要求：</a:t>
            </a:r>
            <a:endParaRPr lang="zh-CN" altLang="en-US" sz="2400"/>
          </a:p>
          <a:p>
            <a:pPr algn="just">
              <a:buFontTx/>
              <a:buNone/>
            </a:pPr>
            <a:r>
              <a:rPr lang="zh-CN" altLang="en-US" sz="2400">
                <a:latin typeface="宋体" pitchFamily="2" charset="-122"/>
              </a:rPr>
              <a:t>①用户速率在准静止（低速移动和固定）情况下达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20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Mbit/s</a:t>
            </a:r>
            <a:r>
              <a:rPr lang="en-US" altLang="zh-CN" sz="2400">
                <a:latin typeface="宋体" pitchFamily="2" charset="-122"/>
              </a:rPr>
              <a:t>，</a:t>
            </a:r>
            <a:r>
              <a:rPr lang="zh-CN" altLang="en-US" sz="2400">
                <a:latin typeface="宋体" pitchFamily="2" charset="-122"/>
              </a:rPr>
              <a:t>在高速移动情况下达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2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Mbit/s</a:t>
            </a:r>
            <a:r>
              <a:rPr lang="en-US" altLang="zh-CN" sz="2400">
                <a:latin typeface="宋体" pitchFamily="2" charset="-122"/>
              </a:rPr>
              <a:t>；</a:t>
            </a:r>
          </a:p>
          <a:p>
            <a:pPr algn="just">
              <a:buFontTx/>
              <a:buNone/>
            </a:pPr>
            <a:r>
              <a:rPr lang="en-US" altLang="zh-CN" sz="2400">
                <a:latin typeface="宋体" pitchFamily="2" charset="-122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</a:rPr>
              <a:t>(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  <a:cs typeface="Times New Roman" pitchFamily="18" charset="0"/>
              </a:rPr>
              <a:t>4G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  <a:cs typeface="Times New Roman" pitchFamily="18" charset="0"/>
              </a:rPr>
              <a:t>的目标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静态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  <a:cs typeface="Times New Roman" pitchFamily="18" charset="0"/>
              </a:rPr>
              <a:t>传输最高为1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</a:rPr>
              <a:t>G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  <a:cs typeface="Times New Roman" pitchFamily="18" charset="0"/>
              </a:rPr>
              <a:t>bit/s,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高速移动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  <a:cs typeface="Times New Roman" pitchFamily="18" charset="0"/>
              </a:rPr>
              <a:t>为100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  <a:cs typeface="Times New Roman" pitchFamily="18" charset="0"/>
              </a:rPr>
              <a:t>Mbit/s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</a:rPr>
              <a:t>。)</a:t>
            </a:r>
          </a:p>
          <a:p>
            <a:pPr algn="just">
              <a:buFontTx/>
              <a:buNone/>
            </a:pPr>
            <a:r>
              <a:rPr lang="en-US" altLang="zh-CN" sz="2400">
                <a:latin typeface="宋体" pitchFamily="2" charset="-122"/>
              </a:rPr>
              <a:t>②</a:t>
            </a:r>
            <a:r>
              <a:rPr lang="zh-CN" altLang="en-US" sz="2400">
                <a:latin typeface="宋体" pitchFamily="2" charset="-122"/>
              </a:rPr>
              <a:t>容量要达到第三代系统的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5-10</a:t>
            </a:r>
            <a:r>
              <a:rPr lang="zh-CN" altLang="en-US" sz="2400">
                <a:latin typeface="宋体" pitchFamily="2" charset="-122"/>
              </a:rPr>
              <a:t>倍，传输质量相当于甚至优于第三代系统；</a:t>
            </a:r>
          </a:p>
          <a:p>
            <a:pPr algn="just">
              <a:buFontTx/>
              <a:buNone/>
            </a:pPr>
            <a:r>
              <a:rPr lang="zh-CN" altLang="en-US" sz="2400">
                <a:latin typeface="宋体" pitchFamily="2" charset="-122"/>
              </a:rPr>
              <a:t>③条件相同时小区覆盖范围等于或大于第三代系统；</a:t>
            </a:r>
          </a:p>
          <a:p>
            <a:pPr algn="just">
              <a:buFontTx/>
              <a:buNone/>
            </a:pPr>
            <a:r>
              <a:rPr lang="zh-CN" altLang="en-US" sz="2400">
                <a:latin typeface="宋体" pitchFamily="2" charset="-122"/>
              </a:rPr>
              <a:t>④具有不同速率间的自动切换能力，以保证通信质量；</a:t>
            </a:r>
          </a:p>
          <a:p>
            <a:pPr algn="just">
              <a:buFontTx/>
              <a:buNone/>
            </a:pPr>
            <a:r>
              <a:rPr lang="zh-CN" altLang="en-US" sz="2400">
                <a:latin typeface="宋体" pitchFamily="2" charset="-122"/>
              </a:rPr>
              <a:t>⑤网络的每比特成本要比第三代低。</a:t>
            </a:r>
            <a:endParaRPr lang="zh-CN" altLang="en-US" sz="2800">
              <a:latin typeface="宋体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C79D83-0062-4455-A712-35CA70317152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0" y="1295400"/>
            <a:ext cx="9144000" cy="497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zh-CN" altLang="en-US" sz="3200">
                <a:latin typeface="Tahoma" pitchFamily="34" charset="0"/>
              </a:rPr>
              <a:t>智能天线（</a:t>
            </a:r>
            <a:r>
              <a:rPr lang="en-US" altLang="zh-CN" sz="3200">
                <a:latin typeface="Tahoma" pitchFamily="34" charset="0"/>
              </a:rPr>
              <a:t>Smart Antenna）；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zh-CN" altLang="en-US" sz="3200">
                <a:latin typeface="Tahoma" pitchFamily="34" charset="0"/>
              </a:rPr>
              <a:t>软件无线电（</a:t>
            </a:r>
            <a:r>
              <a:rPr lang="en-US" altLang="zh-CN" sz="3200">
                <a:latin typeface="Tahoma" pitchFamily="34" charset="0"/>
              </a:rPr>
              <a:t>Soft Radio）；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zh-CN" altLang="en-US" sz="3200">
                <a:latin typeface="Tahoma" pitchFamily="34" charset="0"/>
              </a:rPr>
              <a:t>高速下行分组交换数据接入（</a:t>
            </a:r>
            <a:r>
              <a:rPr lang="en-US" altLang="zh-CN" sz="3200">
                <a:latin typeface="Tahoma" pitchFamily="34" charset="0"/>
              </a:rPr>
              <a:t>HSDPA）；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zh-CN" altLang="en-US" sz="3200">
                <a:latin typeface="Tahoma" pitchFamily="34" charset="0"/>
              </a:rPr>
              <a:t>自适应调制和编码（</a:t>
            </a:r>
            <a:r>
              <a:rPr lang="en-US" altLang="zh-CN" sz="3200">
                <a:latin typeface="Tahoma" pitchFamily="34" charset="0"/>
              </a:rPr>
              <a:t>AMC）；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zh-CN" altLang="en-US" sz="3200">
                <a:latin typeface="Tahoma" pitchFamily="34" charset="0"/>
              </a:rPr>
              <a:t>混合</a:t>
            </a:r>
            <a:r>
              <a:rPr lang="en-US" altLang="zh-CN" sz="3200">
                <a:latin typeface="Tahoma" pitchFamily="34" charset="0"/>
              </a:rPr>
              <a:t>ARQ</a:t>
            </a:r>
            <a:r>
              <a:rPr lang="zh-CN" altLang="en-US" sz="3200">
                <a:latin typeface="Tahoma" pitchFamily="34" charset="0"/>
              </a:rPr>
              <a:t>协议（</a:t>
            </a:r>
            <a:r>
              <a:rPr lang="en-US" altLang="zh-CN" sz="3200">
                <a:latin typeface="Tahoma" pitchFamily="34" charset="0"/>
              </a:rPr>
              <a:t>H-ARQ）；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zh-CN" altLang="en-US" sz="3200">
                <a:latin typeface="Tahoma" pitchFamily="34" charset="0"/>
              </a:rPr>
              <a:t>正交频分复用（</a:t>
            </a:r>
            <a:r>
              <a:rPr lang="en-US" altLang="zh-CN" sz="3200">
                <a:latin typeface="Tahoma" pitchFamily="34" charset="0"/>
              </a:rPr>
              <a:t>OFDM）；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zh-CN" altLang="en-US" sz="3200">
                <a:latin typeface="Tahoma" pitchFamily="34" charset="0"/>
              </a:rPr>
              <a:t>多入多出（</a:t>
            </a:r>
            <a:r>
              <a:rPr lang="en-US" altLang="zh-CN" sz="3200">
                <a:latin typeface="Tahoma" pitchFamily="34" charset="0"/>
              </a:rPr>
              <a:t>MIMO）</a:t>
            </a:r>
            <a:r>
              <a:rPr lang="zh-CN" altLang="en-US" sz="3200">
                <a:latin typeface="Tahoma" pitchFamily="34" charset="0"/>
              </a:rPr>
              <a:t>天线。</a:t>
            </a:r>
          </a:p>
        </p:txBody>
      </p:sp>
      <p:sp>
        <p:nvSpPr>
          <p:cNvPr id="726019" name="Rectangle 3"/>
          <p:cNvSpPr>
            <a:spLocks noChangeArrowheads="1"/>
          </p:cNvSpPr>
          <p:nvPr/>
        </p:nvSpPr>
        <p:spPr bwMode="auto">
          <a:xfrm>
            <a:off x="0" y="609600"/>
            <a:ext cx="914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>
                <a:latin typeface="Arial" pitchFamily="34" charset="0"/>
                <a:ea typeface="黑体" pitchFamily="49" charset="-122"/>
              </a:rPr>
              <a:t>关键技术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182E0-C8E5-440C-B6F8-6C4358155B20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10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ABF3B-78E3-4671-ACB7-2A26E68557B8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20713"/>
            <a:ext cx="9144000" cy="441325"/>
          </a:xfrm>
        </p:spPr>
        <p:txBody>
          <a:bodyPr bIns="91440" anchor="b"/>
          <a:lstStyle/>
          <a:p>
            <a:r>
              <a:rPr lang="zh-CN" altLang="en-US" sz="2400">
                <a:solidFill>
                  <a:srgbClr val="336600"/>
                </a:solidFill>
                <a:latin typeface="黑体" pitchFamily="49" charset="-122"/>
              </a:rPr>
              <a:t>后三代（</a:t>
            </a:r>
            <a:r>
              <a:rPr lang="en-US" altLang="zh-CN" sz="2400">
                <a:solidFill>
                  <a:srgbClr val="336600"/>
                </a:solidFill>
                <a:latin typeface="黑体" pitchFamily="49" charset="-122"/>
              </a:rPr>
              <a:t>B3G</a:t>
            </a:r>
            <a:r>
              <a:rPr lang="zh-CN" altLang="en-US" sz="2400">
                <a:solidFill>
                  <a:srgbClr val="336600"/>
                </a:solidFill>
                <a:latin typeface="黑体" pitchFamily="49" charset="-122"/>
              </a:rPr>
              <a:t>）移动通信试验网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089025"/>
            <a:ext cx="4284662" cy="226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61" name="Picture 4" descr="古北校外站点"/>
          <p:cNvPicPr>
            <a:picLocks noChangeAspect="1" noChangeArrowheads="1"/>
          </p:cNvPicPr>
          <p:nvPr/>
        </p:nvPicPr>
        <p:blipFill>
          <a:blip r:embed="rId3"/>
          <a:srcRect l="-291" t="12711" b="4640"/>
          <a:stretch>
            <a:fillRect/>
          </a:stretch>
        </p:blipFill>
        <p:spPr bwMode="auto">
          <a:xfrm>
            <a:off x="395288" y="3716338"/>
            <a:ext cx="4176712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7285" name="Text Box 5"/>
          <p:cNvSpPr txBox="1">
            <a:spLocks noChangeArrowheads="1"/>
          </p:cNvSpPr>
          <p:nvPr/>
        </p:nvSpPr>
        <p:spPr bwMode="auto">
          <a:xfrm>
            <a:off x="1141413" y="3429000"/>
            <a:ext cx="2257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400" b="1">
                <a:solidFill>
                  <a:srgbClr val="000066"/>
                </a:solidFill>
                <a:latin typeface="Consolas" pitchFamily="49" charset="0"/>
                <a:ea typeface="黑体" pitchFamily="49" charset="-122"/>
              </a:rPr>
              <a:t>科技部</a:t>
            </a:r>
            <a:r>
              <a:rPr kumimoji="0" lang="en-US" altLang="zh-CN" sz="1400" b="1">
                <a:solidFill>
                  <a:srgbClr val="000066"/>
                </a:solidFill>
                <a:latin typeface="Consolas" pitchFamily="49" charset="0"/>
                <a:ea typeface="黑体" pitchFamily="49" charset="-122"/>
              </a:rPr>
              <a:t>B3G</a:t>
            </a:r>
            <a:r>
              <a:rPr kumimoji="0" lang="zh-CN" altLang="en-US" sz="1400" b="1">
                <a:solidFill>
                  <a:srgbClr val="000066"/>
                </a:solidFill>
                <a:latin typeface="Consolas" pitchFamily="49" charset="0"/>
                <a:ea typeface="黑体" pitchFamily="49" charset="-122"/>
              </a:rPr>
              <a:t>试验网验收现场</a:t>
            </a:r>
          </a:p>
        </p:txBody>
      </p:sp>
      <p:sp>
        <p:nvSpPr>
          <p:cNvPr id="737286" name="Text Box 6"/>
          <p:cNvSpPr txBox="1">
            <a:spLocks noChangeArrowheads="1"/>
          </p:cNvSpPr>
          <p:nvPr/>
        </p:nvSpPr>
        <p:spPr bwMode="auto">
          <a:xfrm>
            <a:off x="6559550" y="3429000"/>
            <a:ext cx="841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en-US" altLang="zh-CN" sz="1400" b="1">
                <a:solidFill>
                  <a:srgbClr val="000066"/>
                </a:solidFill>
                <a:latin typeface="Consolas" pitchFamily="49" charset="0"/>
                <a:ea typeface="黑体" pitchFamily="49" charset="-122"/>
              </a:rPr>
              <a:t>B3G</a:t>
            </a:r>
            <a:r>
              <a:rPr kumimoji="0" lang="zh-CN" altLang="en-US" sz="1400" b="1">
                <a:solidFill>
                  <a:srgbClr val="000066"/>
                </a:solidFill>
                <a:latin typeface="Consolas" pitchFamily="49" charset="0"/>
                <a:ea typeface="黑体" pitchFamily="49" charset="-122"/>
              </a:rPr>
              <a:t>基站</a:t>
            </a:r>
          </a:p>
        </p:txBody>
      </p:sp>
      <p:sp>
        <p:nvSpPr>
          <p:cNvPr id="737287" name="Text Box 7"/>
          <p:cNvSpPr txBox="1">
            <a:spLocks noChangeArrowheads="1"/>
          </p:cNvSpPr>
          <p:nvPr/>
        </p:nvSpPr>
        <p:spPr bwMode="auto">
          <a:xfrm>
            <a:off x="2054225" y="6092825"/>
            <a:ext cx="835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en-US" altLang="zh-CN" sz="1400" b="1">
                <a:solidFill>
                  <a:srgbClr val="000066"/>
                </a:solidFill>
                <a:latin typeface="Consolas" pitchFamily="49" charset="0"/>
                <a:ea typeface="黑体" pitchFamily="49" charset="-122"/>
              </a:rPr>
              <a:t>B3G</a:t>
            </a:r>
            <a:r>
              <a:rPr kumimoji="0" lang="zh-CN" altLang="en-US" sz="1400" b="1">
                <a:solidFill>
                  <a:srgbClr val="000066"/>
                </a:solidFill>
                <a:latin typeface="Consolas" pitchFamily="49" charset="0"/>
                <a:ea typeface="黑体" pitchFamily="49" charset="-122"/>
              </a:rPr>
              <a:t>外场</a:t>
            </a:r>
          </a:p>
        </p:txBody>
      </p:sp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6376988" y="6092825"/>
            <a:ext cx="1190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en-US" altLang="zh-CN" sz="1400" b="1">
                <a:solidFill>
                  <a:srgbClr val="000066"/>
                </a:solidFill>
                <a:latin typeface="Consolas" pitchFamily="49" charset="0"/>
                <a:ea typeface="黑体" pitchFamily="49" charset="-122"/>
              </a:rPr>
              <a:t>B3G</a:t>
            </a:r>
            <a:r>
              <a:rPr kumimoji="0" lang="zh-CN" altLang="en-US" sz="1400" b="1">
                <a:solidFill>
                  <a:srgbClr val="000066"/>
                </a:solidFill>
                <a:latin typeface="Consolas" pitchFamily="49" charset="0"/>
                <a:ea typeface="黑体" pitchFamily="49" charset="-122"/>
              </a:rPr>
              <a:t>天线阵列</a:t>
            </a:r>
          </a:p>
        </p:txBody>
      </p:sp>
      <p:grpSp>
        <p:nvGrpSpPr>
          <p:cNvPr id="19466" name="Group 9"/>
          <p:cNvGrpSpPr>
            <a:grpSpLocks/>
          </p:cNvGrpSpPr>
          <p:nvPr/>
        </p:nvGrpSpPr>
        <p:grpSpPr bwMode="auto">
          <a:xfrm>
            <a:off x="5092145" y="3735047"/>
            <a:ext cx="3606311" cy="2316923"/>
            <a:chOff x="3198" y="2455"/>
            <a:chExt cx="2354" cy="1610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468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54" y="2455"/>
              <a:ext cx="1198" cy="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9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98" y="2455"/>
              <a:ext cx="1074" cy="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67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3500" y="1089025"/>
            <a:ext cx="3671888" cy="2268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B842B-27FD-455A-BBA8-F8A16C2207A7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893175" cy="46085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rgbClr val="FF0000"/>
                </a:solidFill>
              </a:rPr>
              <a:t>2009</a:t>
            </a:r>
            <a:r>
              <a:rPr lang="zh-CN" altLang="en-US" sz="2800">
                <a:solidFill>
                  <a:srgbClr val="FF0000"/>
                </a:solidFill>
              </a:rPr>
              <a:t>年</a:t>
            </a:r>
            <a:r>
              <a:rPr lang="en-US" altLang="zh-CN" sz="2800">
                <a:solidFill>
                  <a:srgbClr val="FF0000"/>
                </a:solidFill>
              </a:rPr>
              <a:t>10</a:t>
            </a:r>
            <a:r>
              <a:rPr lang="zh-CN" altLang="en-US" sz="2800">
                <a:solidFill>
                  <a:srgbClr val="FF0000"/>
                </a:solidFill>
              </a:rPr>
              <a:t>月，</a:t>
            </a:r>
            <a:r>
              <a:rPr lang="zh-CN" altLang="en-US" sz="2800"/>
              <a:t>我国向</a:t>
            </a:r>
            <a:r>
              <a:rPr lang="en-US" altLang="zh-CN" sz="2800"/>
              <a:t>ITU</a:t>
            </a:r>
            <a:r>
              <a:rPr lang="zh-CN" altLang="en-US" sz="2800"/>
              <a:t>提交了</a:t>
            </a:r>
            <a:r>
              <a:rPr lang="en-US" altLang="zh-CN" sz="2800"/>
              <a:t>4G </a:t>
            </a:r>
            <a:r>
              <a:rPr lang="zh-CN" altLang="en-US" sz="2800"/>
              <a:t>（</a:t>
            </a:r>
            <a:r>
              <a:rPr lang="en-US" altLang="zh-CN" sz="2800"/>
              <a:t>TD-LTE-Advanced</a:t>
            </a:r>
            <a:r>
              <a:rPr lang="zh-CN" altLang="en-US" sz="2800"/>
              <a:t>）的提案。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rgbClr val="FF0000"/>
                </a:solidFill>
              </a:rPr>
              <a:t>2010</a:t>
            </a:r>
            <a:r>
              <a:rPr lang="zh-CN" altLang="en-US" sz="2800">
                <a:solidFill>
                  <a:srgbClr val="FF0000"/>
                </a:solidFill>
              </a:rPr>
              <a:t>年</a:t>
            </a:r>
            <a:r>
              <a:rPr lang="en-US" altLang="zh-CN" sz="2800">
                <a:solidFill>
                  <a:srgbClr val="FF0000"/>
                </a:solidFill>
              </a:rPr>
              <a:t>10</a:t>
            </a:r>
            <a:r>
              <a:rPr lang="zh-CN" altLang="en-US" sz="2800">
                <a:solidFill>
                  <a:srgbClr val="FF0000"/>
                </a:solidFill>
              </a:rPr>
              <a:t>月</a:t>
            </a:r>
            <a:r>
              <a:rPr lang="en-US" altLang="zh-CN" sz="2800">
                <a:solidFill>
                  <a:srgbClr val="FF0000"/>
                </a:solidFill>
              </a:rPr>
              <a:t>21</a:t>
            </a:r>
            <a:r>
              <a:rPr lang="zh-CN" altLang="en-US" sz="2800">
                <a:solidFill>
                  <a:srgbClr val="FF0000"/>
                </a:solidFill>
              </a:rPr>
              <a:t>日，</a:t>
            </a:r>
            <a:r>
              <a:rPr lang="en-US" altLang="zh-CN" sz="2800"/>
              <a:t>ITU</a:t>
            </a:r>
            <a:r>
              <a:rPr lang="zh-CN" altLang="en-US" sz="2800"/>
              <a:t>在日内瓦总部发表媒体公报称，</a:t>
            </a:r>
            <a:r>
              <a:rPr lang="en-US" altLang="zh-CN" sz="2800"/>
              <a:t>ITU</a:t>
            </a:r>
            <a:r>
              <a:rPr lang="zh-CN" altLang="en-US" sz="2800"/>
              <a:t>无线电通信部门已完成对六种候选的全球</a:t>
            </a:r>
            <a:r>
              <a:rPr lang="en-US" altLang="zh-CN" sz="2800"/>
              <a:t>4G</a:t>
            </a:r>
            <a:r>
              <a:rPr lang="zh-CN" altLang="en-US" sz="2800"/>
              <a:t>移动无线宽带技术的评估；对这些建议进行协调后形成的两种技术也被定性为真正的</a:t>
            </a:r>
            <a:r>
              <a:rPr lang="en-US" altLang="zh-CN" sz="2800"/>
              <a:t>4G </a:t>
            </a:r>
            <a:r>
              <a:rPr lang="zh-CN" altLang="en-US" sz="2800"/>
              <a:t>技术。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rgbClr val="FF0000"/>
                </a:solidFill>
              </a:rPr>
              <a:t>2010</a:t>
            </a:r>
            <a:r>
              <a:rPr lang="zh-CN" altLang="en-US" sz="2800">
                <a:solidFill>
                  <a:srgbClr val="FF0000"/>
                </a:solidFill>
              </a:rPr>
              <a:t>年</a:t>
            </a:r>
            <a:r>
              <a:rPr lang="en-US" altLang="zh-CN" sz="2800">
                <a:solidFill>
                  <a:srgbClr val="FF0000"/>
                </a:solidFill>
              </a:rPr>
              <a:t>10</a:t>
            </a:r>
            <a:r>
              <a:rPr lang="zh-CN" altLang="en-US" sz="2800">
                <a:solidFill>
                  <a:srgbClr val="FF0000"/>
                </a:solidFill>
              </a:rPr>
              <a:t>月</a:t>
            </a:r>
            <a:r>
              <a:rPr lang="en-US" altLang="zh-CN" sz="2800">
                <a:solidFill>
                  <a:srgbClr val="FF0000"/>
                </a:solidFill>
              </a:rPr>
              <a:t>22</a:t>
            </a:r>
            <a:r>
              <a:rPr lang="zh-CN" altLang="en-US" sz="2800">
                <a:solidFill>
                  <a:srgbClr val="FF0000"/>
                </a:solidFill>
              </a:rPr>
              <a:t>日，</a:t>
            </a:r>
            <a:r>
              <a:rPr lang="en-US" altLang="zh-CN" sz="2800"/>
              <a:t>ITU</a:t>
            </a:r>
            <a:r>
              <a:rPr lang="zh-CN" altLang="en-US" sz="2800"/>
              <a:t>确定</a:t>
            </a:r>
            <a:r>
              <a:rPr lang="en-US" altLang="zh-CN" sz="2800"/>
              <a:t>LTE-A</a:t>
            </a:r>
            <a:r>
              <a:rPr lang="zh-CN" altLang="en-US" sz="2800"/>
              <a:t>（包含</a:t>
            </a:r>
            <a:r>
              <a:rPr lang="en-US" altLang="zh-CN" sz="2800"/>
              <a:t>TD-LTE-Advanced</a:t>
            </a:r>
            <a:r>
              <a:rPr lang="zh-CN" altLang="en-US" sz="2800"/>
              <a:t>）和</a:t>
            </a:r>
            <a:r>
              <a:rPr lang="en-US" altLang="zh-CN" sz="2800"/>
              <a:t>802.16m</a:t>
            </a:r>
            <a:r>
              <a:rPr lang="zh-CN" altLang="en-US" sz="2800"/>
              <a:t>为</a:t>
            </a:r>
            <a:r>
              <a:rPr lang="en-US" altLang="zh-CN" sz="2800"/>
              <a:t>4G</a:t>
            </a:r>
            <a:r>
              <a:rPr lang="zh-CN" altLang="en-US" sz="2800"/>
              <a:t>标准。</a:t>
            </a:r>
            <a:r>
              <a:rPr lang="zh-CN" altLang="en-US" sz="2800">
                <a:solidFill>
                  <a:srgbClr val="FF0000"/>
                </a:solidFill>
              </a:rPr>
              <a:t>皆大欢喜？？？？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rgbClr val="FF0000"/>
                </a:solidFill>
              </a:rPr>
              <a:t>6</a:t>
            </a:r>
            <a:r>
              <a:rPr lang="zh-CN" altLang="en-US" sz="2800">
                <a:solidFill>
                  <a:srgbClr val="FF0000"/>
                </a:solidFill>
              </a:rPr>
              <a:t>个技术提案分别为</a:t>
            </a:r>
            <a:r>
              <a:rPr lang="en-US" altLang="zh-CN" sz="2800">
                <a:solidFill>
                  <a:srgbClr val="FF0000"/>
                </a:solidFill>
              </a:rPr>
              <a:t>(</a:t>
            </a:r>
            <a:r>
              <a:rPr lang="zh-CN" altLang="en-US" sz="2800">
                <a:solidFill>
                  <a:srgbClr val="FF0000"/>
                </a:solidFill>
              </a:rPr>
              <a:t>按提交文稿号顺序</a:t>
            </a:r>
            <a:r>
              <a:rPr lang="en-US" altLang="zh-CN" sz="2800">
                <a:solidFill>
                  <a:srgbClr val="FF0000"/>
                </a:solidFill>
              </a:rPr>
              <a:t>)</a:t>
            </a:r>
            <a:r>
              <a:rPr lang="zh-CN" altLang="en-US" sz="2800">
                <a:solidFill>
                  <a:srgbClr val="FF0000"/>
                </a:solidFill>
              </a:rPr>
              <a:t>：</a:t>
            </a:r>
            <a:r>
              <a:rPr lang="zh-CN" altLang="en-US" sz="2800"/>
              <a:t>北美标准化组织</a:t>
            </a:r>
            <a:r>
              <a:rPr lang="en-US" altLang="zh-CN" sz="2800"/>
              <a:t>IEEE(802.16m)</a:t>
            </a:r>
            <a:r>
              <a:rPr lang="zh-CN" altLang="en-US" sz="2800"/>
              <a:t>、日本</a:t>
            </a:r>
            <a:r>
              <a:rPr lang="en-US" altLang="zh-CN" sz="2800"/>
              <a:t>(</a:t>
            </a:r>
            <a:r>
              <a:rPr lang="zh-CN" altLang="en-US" sz="2800"/>
              <a:t>两项分别基于</a:t>
            </a:r>
            <a:r>
              <a:rPr lang="en-US" altLang="zh-CN" sz="2800"/>
              <a:t>LTE-A</a:t>
            </a:r>
            <a:r>
              <a:rPr lang="zh-CN" altLang="en-US" sz="2800"/>
              <a:t>和</a:t>
            </a:r>
            <a:r>
              <a:rPr lang="en-US" altLang="zh-CN" sz="2800"/>
              <a:t>802.16m)</a:t>
            </a:r>
            <a:r>
              <a:rPr lang="zh-CN" altLang="en-US" sz="2800"/>
              <a:t>、</a:t>
            </a:r>
            <a:r>
              <a:rPr lang="en-US" altLang="zh-CN" sz="2800"/>
              <a:t>3GPP(LTE-A)</a:t>
            </a:r>
            <a:r>
              <a:rPr lang="zh-CN" altLang="en-US" sz="2800"/>
              <a:t>、韩国</a:t>
            </a:r>
            <a:r>
              <a:rPr lang="en-US" altLang="zh-CN" sz="2800"/>
              <a:t>(</a:t>
            </a:r>
            <a:r>
              <a:rPr lang="zh-CN" altLang="en-US" sz="2800"/>
              <a:t>基于</a:t>
            </a:r>
            <a:r>
              <a:rPr lang="en-US" altLang="zh-CN" sz="2800"/>
              <a:t>802.16m)</a:t>
            </a:r>
            <a:r>
              <a:rPr lang="zh-CN" altLang="en-US" sz="2800"/>
              <a:t>和中国</a:t>
            </a:r>
            <a:r>
              <a:rPr lang="en-US" altLang="zh-CN" sz="2800"/>
              <a:t>(TD-LTE-Advanced)</a:t>
            </a:r>
            <a:r>
              <a:rPr lang="zh-CN" altLang="en-US" sz="280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A485-5052-498B-99CB-E6C293AFDEDB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642350" cy="4899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2012</a:t>
            </a:r>
            <a:r>
              <a:rPr lang="zh-CN" altLang="en-US" sz="2400"/>
              <a:t>年</a:t>
            </a:r>
            <a:r>
              <a:rPr lang="en-US" altLang="zh-CN" sz="2400"/>
              <a:t>9</a:t>
            </a:r>
            <a:r>
              <a:rPr lang="zh-CN" altLang="en-US" sz="2400"/>
              <a:t>月</a:t>
            </a:r>
            <a:r>
              <a:rPr lang="en-US" altLang="zh-CN" sz="2400"/>
              <a:t>11</a:t>
            </a:r>
            <a:r>
              <a:rPr lang="zh-CN" altLang="en-US" sz="2400"/>
              <a:t>日，工信部部长苗圩确认：“工信部已决定将于一年左右的时间</a:t>
            </a:r>
            <a:r>
              <a:rPr lang="zh-CN" altLang="en-US" sz="2400">
                <a:solidFill>
                  <a:srgbClr val="FF0000"/>
                </a:solidFill>
              </a:rPr>
              <a:t>发放</a:t>
            </a:r>
            <a:r>
              <a:rPr lang="en-US" altLang="zh-CN" sz="2400">
                <a:solidFill>
                  <a:srgbClr val="FF0000"/>
                </a:solidFill>
              </a:rPr>
              <a:t>TD-LTE</a:t>
            </a:r>
            <a:r>
              <a:rPr lang="zh-CN" altLang="en-US" sz="2400">
                <a:solidFill>
                  <a:srgbClr val="FF0000"/>
                </a:solidFill>
              </a:rPr>
              <a:t>牌照</a:t>
            </a:r>
            <a:r>
              <a:rPr lang="zh-CN" altLang="en-US" sz="2400"/>
              <a:t>”。</a:t>
            </a:r>
            <a:r>
              <a:rPr lang="en-US" altLang="zh-CN" sz="2400"/>
              <a:t>2012</a:t>
            </a:r>
            <a:r>
              <a:rPr lang="zh-CN" altLang="en-US" sz="2400"/>
              <a:t>年底，</a:t>
            </a:r>
            <a:r>
              <a:rPr lang="en-US" altLang="zh-CN" sz="2400"/>
              <a:t>TD-LTE</a:t>
            </a:r>
            <a:r>
              <a:rPr lang="zh-CN" altLang="en-US" sz="2400"/>
              <a:t>网络试验城市达</a:t>
            </a:r>
            <a:r>
              <a:rPr lang="en-US" altLang="zh-CN" sz="2400"/>
              <a:t>14</a:t>
            </a:r>
            <a:r>
              <a:rPr lang="zh-CN" altLang="en-US" sz="2400"/>
              <a:t>个，基站超过</a:t>
            </a:r>
            <a:r>
              <a:rPr lang="en-US" altLang="zh-CN" sz="2400"/>
              <a:t>2</a:t>
            </a:r>
            <a:r>
              <a:rPr lang="zh-CN" altLang="en-US" sz="2400"/>
              <a:t>万个。</a:t>
            </a:r>
            <a:r>
              <a:rPr lang="en-US" altLang="zh-CN" sz="2400"/>
              <a:t>2013</a:t>
            </a:r>
            <a:r>
              <a:rPr lang="zh-CN" altLang="en-US" sz="2400"/>
              <a:t>年底，</a:t>
            </a:r>
            <a:r>
              <a:rPr lang="en-US" altLang="zh-CN" sz="2400"/>
              <a:t>100</a:t>
            </a:r>
            <a:r>
              <a:rPr lang="zh-CN" altLang="en-US" sz="2400"/>
              <a:t>个试验城市，</a:t>
            </a:r>
            <a:r>
              <a:rPr lang="en-US" altLang="zh-CN" sz="2400"/>
              <a:t>TD-LTE</a:t>
            </a:r>
            <a:r>
              <a:rPr lang="zh-CN" altLang="en-US" sz="2400"/>
              <a:t>基站超过</a:t>
            </a:r>
            <a:r>
              <a:rPr lang="en-US" altLang="zh-CN" sz="2400"/>
              <a:t>20</a:t>
            </a:r>
            <a:r>
              <a:rPr lang="zh-CN" altLang="en-US" sz="2400"/>
              <a:t>万。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2013</a:t>
            </a:r>
            <a:r>
              <a:rPr lang="zh-CN" altLang="en-US" sz="2400"/>
              <a:t>年</a:t>
            </a:r>
            <a:r>
              <a:rPr lang="en-US" altLang="zh-CN" sz="2400"/>
              <a:t>2</a:t>
            </a:r>
            <a:r>
              <a:rPr lang="zh-CN" altLang="en-US" sz="2400"/>
              <a:t>月，在巴塞罗那世界移动通信大会上，中国移动董事长奚国华发布了</a:t>
            </a:r>
            <a:r>
              <a:rPr lang="zh-CN" altLang="en-US" sz="2400">
                <a:solidFill>
                  <a:srgbClr val="FF0000"/>
                </a:solidFill>
              </a:rPr>
              <a:t>中国移动</a:t>
            </a:r>
            <a:r>
              <a:rPr lang="en-US" altLang="zh-CN" sz="2400">
                <a:solidFill>
                  <a:srgbClr val="FF0000"/>
                </a:solidFill>
              </a:rPr>
              <a:t>TD-LTE“</a:t>
            </a:r>
            <a:r>
              <a:rPr lang="zh-CN" altLang="en-US" sz="2400">
                <a:solidFill>
                  <a:srgbClr val="FF0000"/>
                </a:solidFill>
              </a:rPr>
              <a:t>双百”计划</a:t>
            </a:r>
            <a:r>
              <a:rPr lang="en-US" altLang="zh-CN" sz="2400"/>
              <a:t>——2013</a:t>
            </a:r>
            <a:r>
              <a:rPr lang="zh-CN" altLang="en-US" sz="2400"/>
              <a:t>年中国移动</a:t>
            </a:r>
            <a:r>
              <a:rPr lang="en-US" altLang="zh-CN" sz="2400"/>
              <a:t>4G</a:t>
            </a:r>
            <a:r>
              <a:rPr lang="zh-CN" altLang="en-US" sz="2400"/>
              <a:t>网络覆盖将超过</a:t>
            </a:r>
            <a:r>
              <a:rPr lang="en-US" altLang="zh-CN" sz="2400"/>
              <a:t>100</a:t>
            </a:r>
            <a:r>
              <a:rPr lang="zh-CN" altLang="en-US" sz="2400"/>
              <a:t>个城市</a:t>
            </a:r>
            <a:r>
              <a:rPr lang="en-US" altLang="zh-CN" sz="2400"/>
              <a:t>(</a:t>
            </a:r>
            <a:r>
              <a:rPr lang="zh-CN" altLang="en-US" sz="2400"/>
              <a:t>地市级以上</a:t>
            </a:r>
            <a:r>
              <a:rPr lang="en-US" altLang="zh-CN" sz="2400"/>
              <a:t>)</a:t>
            </a:r>
            <a:r>
              <a:rPr lang="zh-CN" altLang="en-US" sz="2400"/>
              <a:t>，</a:t>
            </a:r>
            <a:r>
              <a:rPr lang="en-US" altLang="zh-CN" sz="2400"/>
              <a:t>4G</a:t>
            </a:r>
            <a:r>
              <a:rPr lang="zh-CN" altLang="en-US" sz="2400"/>
              <a:t>终端采购将超过</a:t>
            </a:r>
            <a:r>
              <a:rPr lang="en-US" altLang="zh-CN" sz="2400"/>
              <a:t>100</a:t>
            </a:r>
            <a:r>
              <a:rPr lang="zh-CN" altLang="en-US" sz="2400"/>
              <a:t>万部，网络建成后将成为目前全球最大的</a:t>
            </a:r>
            <a:r>
              <a:rPr lang="en-US" altLang="zh-CN" sz="2400"/>
              <a:t>4G</a:t>
            </a:r>
            <a:r>
              <a:rPr lang="zh-CN" altLang="en-US" sz="2400"/>
              <a:t>网络。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2013</a:t>
            </a:r>
            <a:r>
              <a:rPr lang="zh-CN" altLang="en-US" sz="2400"/>
              <a:t>年</a:t>
            </a:r>
            <a:r>
              <a:rPr lang="en-US" altLang="zh-CN" sz="2400"/>
              <a:t>5</a:t>
            </a:r>
            <a:r>
              <a:rPr lang="zh-CN" altLang="en-US" sz="2400"/>
              <a:t>月，中国移动计划采购数据类</a:t>
            </a:r>
            <a:r>
              <a:rPr lang="en-US" altLang="zh-CN" sz="2400"/>
              <a:t>TD-LTE</a:t>
            </a:r>
            <a:r>
              <a:rPr lang="zh-CN" altLang="en-US" sz="2400"/>
              <a:t>终端</a:t>
            </a:r>
            <a:r>
              <a:rPr lang="en-US" altLang="zh-CN" sz="2400"/>
              <a:t>16</a:t>
            </a:r>
            <a:r>
              <a:rPr lang="zh-CN" altLang="en-US" sz="2400"/>
              <a:t>万部，其中，</a:t>
            </a:r>
            <a:r>
              <a:rPr lang="en-US" altLang="zh-CN" sz="2400"/>
              <a:t>MIFI</a:t>
            </a:r>
            <a:r>
              <a:rPr lang="zh-CN" altLang="en-US" sz="2400"/>
              <a:t>约</a:t>
            </a:r>
            <a:r>
              <a:rPr lang="en-US" altLang="zh-CN" sz="2400"/>
              <a:t>3</a:t>
            </a:r>
            <a:r>
              <a:rPr lang="zh-CN" altLang="en-US" sz="2400"/>
              <a:t>万部，</a:t>
            </a:r>
            <a:r>
              <a:rPr lang="en-US" altLang="zh-CN" sz="2400"/>
              <a:t>CPE</a:t>
            </a:r>
            <a:r>
              <a:rPr lang="zh-CN" altLang="en-US" sz="2400"/>
              <a:t>约</a:t>
            </a:r>
            <a:r>
              <a:rPr lang="en-US" altLang="zh-CN" sz="2400"/>
              <a:t>10</a:t>
            </a:r>
            <a:r>
              <a:rPr lang="zh-CN" altLang="en-US" sz="2400"/>
              <a:t>万部，</a:t>
            </a:r>
            <a:r>
              <a:rPr lang="en-US" altLang="zh-CN" sz="2400"/>
              <a:t>TD-LTE</a:t>
            </a:r>
            <a:r>
              <a:rPr lang="zh-CN" altLang="en-US" sz="2400"/>
              <a:t>手机约</a:t>
            </a:r>
            <a:r>
              <a:rPr lang="en-US" altLang="zh-CN" sz="2400"/>
              <a:t>1</a:t>
            </a:r>
            <a:r>
              <a:rPr lang="zh-CN" altLang="en-US" sz="2400"/>
              <a:t>万部。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TD-LTE</a:t>
            </a:r>
            <a:r>
              <a:rPr lang="zh-CN" altLang="en-US" sz="2400"/>
              <a:t>手机目前主要是受制于芯片，目前能够提供</a:t>
            </a:r>
            <a:r>
              <a:rPr lang="en-US" altLang="zh-CN" sz="2400">
                <a:solidFill>
                  <a:srgbClr val="FF0000"/>
                </a:solidFill>
              </a:rPr>
              <a:t>5</a:t>
            </a:r>
            <a:r>
              <a:rPr lang="zh-CN" altLang="en-US" sz="2400">
                <a:solidFill>
                  <a:srgbClr val="FF0000"/>
                </a:solidFill>
              </a:rPr>
              <a:t>模</a:t>
            </a:r>
            <a:r>
              <a:rPr lang="en-US" altLang="zh-CN" sz="2400">
                <a:solidFill>
                  <a:srgbClr val="FF0000"/>
                </a:solidFill>
              </a:rPr>
              <a:t>12</a:t>
            </a:r>
            <a:r>
              <a:rPr lang="zh-CN" altLang="en-US" sz="2400">
                <a:solidFill>
                  <a:srgbClr val="FF0000"/>
                </a:solidFill>
              </a:rPr>
              <a:t>频</a:t>
            </a:r>
            <a:r>
              <a:rPr lang="zh-CN" altLang="en-US" sz="2400"/>
              <a:t>的芯片由高通等国外厂商，也有大唐旗下的联芯、华为海思等国内厂商。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11E01-B5E0-4852-BDC0-07664A69B7C1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08050"/>
            <a:ext cx="9144000" cy="5187950"/>
          </a:xfrm>
        </p:spPr>
        <p:txBody>
          <a:bodyPr/>
          <a:lstStyle/>
          <a:p>
            <a:r>
              <a:rPr lang="en-US" altLang="zh-CN"/>
              <a:t>2013</a:t>
            </a:r>
            <a:r>
              <a:rPr lang="zh-CN" altLang="en-US"/>
              <a:t>年</a:t>
            </a:r>
            <a:r>
              <a:rPr lang="en-US" altLang="zh-CN"/>
              <a:t>7</a:t>
            </a:r>
            <a:r>
              <a:rPr lang="zh-CN" altLang="en-US"/>
              <a:t>月</a:t>
            </a:r>
            <a:r>
              <a:rPr lang="en-US" altLang="zh-CN"/>
              <a:t>12</a:t>
            </a:r>
            <a:r>
              <a:rPr lang="zh-CN" altLang="en-US"/>
              <a:t>日，</a:t>
            </a:r>
            <a:r>
              <a:rPr lang="zh-CN" altLang="en-US">
                <a:solidFill>
                  <a:srgbClr val="FF0000"/>
                </a:solidFill>
              </a:rPr>
              <a:t>国务院常务会议</a:t>
            </a:r>
            <a:r>
              <a:rPr lang="zh-CN" altLang="en-US"/>
              <a:t>首次表态要求在今年年内发放</a:t>
            </a:r>
            <a:r>
              <a:rPr lang="en-US" altLang="zh-CN"/>
              <a:t>4G</a:t>
            </a:r>
            <a:r>
              <a:rPr lang="zh-CN" altLang="en-US"/>
              <a:t>牌照，工信部计划于今年年底前向三大运营商发放</a:t>
            </a:r>
            <a:r>
              <a:rPr lang="en-US" altLang="zh-CN"/>
              <a:t>4G</a:t>
            </a:r>
            <a:r>
              <a:rPr lang="zh-CN" altLang="en-US"/>
              <a:t>牌照。</a:t>
            </a:r>
          </a:p>
          <a:p>
            <a:r>
              <a:rPr lang="en-US" altLang="zh-CN"/>
              <a:t>2013</a:t>
            </a:r>
            <a:r>
              <a:rPr lang="zh-CN" altLang="en-US"/>
              <a:t>年</a:t>
            </a:r>
            <a:r>
              <a:rPr lang="en-US" altLang="zh-CN"/>
              <a:t>07</a:t>
            </a:r>
            <a:r>
              <a:rPr lang="zh-CN" altLang="en-US"/>
              <a:t>月</a:t>
            </a:r>
            <a:r>
              <a:rPr lang="en-US" altLang="zh-CN"/>
              <a:t>25</a:t>
            </a:r>
            <a:r>
              <a:rPr lang="zh-CN" altLang="en-US"/>
              <a:t>日，工信部表示：</a:t>
            </a:r>
            <a:r>
              <a:rPr lang="en-US" altLang="zh-CN"/>
              <a:t>4G</a:t>
            </a:r>
            <a:r>
              <a:rPr lang="zh-CN" altLang="en-US"/>
              <a:t>牌照年内发放，目前尚无运营商申请。</a:t>
            </a:r>
          </a:p>
          <a:p>
            <a:r>
              <a:rPr lang="zh-CN" altLang="en-US"/>
              <a:t>中国</a:t>
            </a:r>
            <a:r>
              <a:rPr lang="en-US" altLang="zh-CN"/>
              <a:t>4G</a:t>
            </a:r>
            <a:r>
              <a:rPr lang="zh-CN" altLang="en-US"/>
              <a:t>牌照发放日趋明朗：中国移动肯定选择</a:t>
            </a:r>
            <a:r>
              <a:rPr lang="en-US" altLang="zh-CN"/>
              <a:t>TDD</a:t>
            </a:r>
            <a:r>
              <a:rPr lang="zh-CN" altLang="en-US"/>
              <a:t>，中国联通为</a:t>
            </a:r>
            <a:r>
              <a:rPr lang="en-US" altLang="zh-CN"/>
              <a:t>FDD</a:t>
            </a:r>
            <a:r>
              <a:rPr lang="zh-CN" altLang="en-US"/>
              <a:t>，中国电信存在变数：不是</a:t>
            </a:r>
            <a:r>
              <a:rPr lang="en-US" altLang="zh-CN"/>
              <a:t>TDD</a:t>
            </a:r>
            <a:r>
              <a:rPr lang="zh-CN" altLang="en-US"/>
              <a:t>就是被迫选择</a:t>
            </a:r>
            <a:r>
              <a:rPr lang="en-US" altLang="zh-CN"/>
              <a:t>TDD/FDD</a:t>
            </a:r>
            <a:r>
              <a:rPr lang="zh-CN" altLang="en-US"/>
              <a:t>双网双模。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0B014-C4AA-4801-9CDF-F81990503F14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746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836613"/>
            <a:ext cx="9144000" cy="5400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中国电信</a:t>
            </a:r>
            <a:r>
              <a:rPr lang="zh-CN" altLang="en-US" sz="2400"/>
              <a:t>已将</a:t>
            </a:r>
            <a:r>
              <a:rPr lang="en-US" altLang="zh-CN" sz="2400"/>
              <a:t>4G</a:t>
            </a:r>
            <a:r>
              <a:rPr lang="zh-CN" altLang="en-US" sz="2400"/>
              <a:t>网络试点从原来的</a:t>
            </a:r>
            <a:r>
              <a:rPr lang="en-US" altLang="zh-CN" sz="2400"/>
              <a:t>4</a:t>
            </a:r>
            <a:r>
              <a:rPr lang="zh-CN" altLang="en-US" sz="2400"/>
              <a:t>个省扩大至</a:t>
            </a:r>
            <a:r>
              <a:rPr lang="en-US" altLang="zh-CN" sz="2400"/>
              <a:t>31</a:t>
            </a:r>
            <a:r>
              <a:rPr lang="zh-CN" altLang="en-US" sz="2400"/>
              <a:t>个省，并于近期在南京首先开通</a:t>
            </a:r>
            <a:r>
              <a:rPr lang="en-US" altLang="zh-CN" sz="2400"/>
              <a:t>4G</a:t>
            </a:r>
            <a:r>
              <a:rPr lang="zh-CN" altLang="en-US" sz="2400"/>
              <a:t>试验网络。中国电信将采用</a:t>
            </a:r>
            <a:r>
              <a:rPr lang="en-US" altLang="zh-CN" sz="2400"/>
              <a:t>FDD LTE/TD-LTE</a:t>
            </a:r>
            <a:r>
              <a:rPr lang="zh-CN" altLang="en-US" sz="2400"/>
              <a:t>融合组网的方式组建</a:t>
            </a:r>
            <a:r>
              <a:rPr lang="en-US" altLang="zh-CN" sz="2400"/>
              <a:t>4G</a:t>
            </a:r>
            <a:r>
              <a:rPr lang="zh-CN" altLang="en-US" sz="2400"/>
              <a:t>网络，大范围、广覆盖的</a:t>
            </a:r>
            <a:r>
              <a:rPr lang="en-US" altLang="zh-CN" sz="2400"/>
              <a:t>4G</a:t>
            </a:r>
            <a:r>
              <a:rPr lang="zh-CN" altLang="en-US" sz="2400"/>
              <a:t>网络将使用</a:t>
            </a:r>
            <a:r>
              <a:rPr lang="en-US" altLang="zh-CN" sz="2400"/>
              <a:t>FDD</a:t>
            </a:r>
            <a:r>
              <a:rPr lang="zh-CN" altLang="en-US" sz="2400"/>
              <a:t>制式，而市区内人口稠密的高话务量的地区将使用</a:t>
            </a:r>
            <a:r>
              <a:rPr lang="en-US" altLang="zh-CN" sz="2400"/>
              <a:t>TDD</a:t>
            </a:r>
            <a:r>
              <a:rPr lang="zh-CN" altLang="en-US" sz="2400"/>
              <a:t>制式。</a:t>
            </a:r>
          </a:p>
          <a:p>
            <a:pPr>
              <a:lnSpc>
                <a:spcPct val="9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中国电信</a:t>
            </a:r>
            <a:r>
              <a:rPr lang="en-US" altLang="zh-CN" sz="2400"/>
              <a:t>4G</a:t>
            </a:r>
            <a:r>
              <a:rPr lang="zh-CN" altLang="en-US" sz="2400"/>
              <a:t>终端主要是手机、数据终端和卡三类产品。在手机上，推出</a:t>
            </a:r>
            <a:r>
              <a:rPr lang="en-US" altLang="zh-CN" sz="2400"/>
              <a:t>FDD</a:t>
            </a:r>
            <a:r>
              <a:rPr lang="zh-CN" altLang="en-US" sz="2400"/>
              <a:t>模式，部署</a:t>
            </a:r>
            <a:r>
              <a:rPr lang="en-US" altLang="zh-CN" sz="2400"/>
              <a:t>CDMA+WCDMA+GSM+FDD LTE</a:t>
            </a:r>
            <a:r>
              <a:rPr lang="zh-CN" altLang="en-US" sz="2400"/>
              <a:t>四模</a:t>
            </a:r>
            <a:r>
              <a:rPr lang="en-US" altLang="zh-CN" sz="2400"/>
              <a:t>9</a:t>
            </a:r>
            <a:r>
              <a:rPr lang="zh-CN" altLang="en-US" sz="2400"/>
              <a:t>频产品；数据终端为</a:t>
            </a:r>
            <a:r>
              <a:rPr lang="en-US" altLang="zh-CN" sz="2400"/>
              <a:t>TDD+WIFI</a:t>
            </a:r>
            <a:r>
              <a:rPr lang="zh-CN" altLang="en-US" sz="2400"/>
              <a:t>及</a:t>
            </a:r>
            <a:r>
              <a:rPr lang="en-US" altLang="zh-CN" sz="2400"/>
              <a:t>TDD+FDD+WIFI</a:t>
            </a:r>
            <a:r>
              <a:rPr lang="zh-CN" altLang="en-US" sz="2400"/>
              <a:t>组合，推出数据卡、</a:t>
            </a:r>
            <a:r>
              <a:rPr lang="en-US" altLang="zh-CN" sz="2400"/>
              <a:t>MIFI</a:t>
            </a:r>
            <a:r>
              <a:rPr lang="zh-CN" altLang="en-US" sz="2400"/>
              <a:t>和</a:t>
            </a:r>
            <a:r>
              <a:rPr lang="en-US" altLang="zh-CN" sz="2400"/>
              <a:t>CPE</a:t>
            </a:r>
            <a:r>
              <a:rPr lang="zh-CN" altLang="en-US" sz="2400"/>
              <a:t>产品；在卡方面，新卡将采用</a:t>
            </a:r>
            <a:r>
              <a:rPr lang="en-US" altLang="zh-CN" sz="2400"/>
              <a:t>LTE+NFC</a:t>
            </a:r>
            <a:r>
              <a:rPr lang="zh-CN" altLang="en-US" sz="2400"/>
              <a:t>。</a:t>
            </a:r>
          </a:p>
          <a:p>
            <a:pPr>
              <a:lnSpc>
                <a:spcPct val="90000"/>
              </a:lnSpc>
            </a:pP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中国联通</a:t>
            </a:r>
            <a:r>
              <a:rPr lang="zh-CN" altLang="en-US" sz="2400"/>
              <a:t>计划每年投资</a:t>
            </a:r>
            <a:r>
              <a:rPr lang="en-US" altLang="zh-CN" sz="2400"/>
              <a:t>100</a:t>
            </a:r>
            <a:r>
              <a:rPr lang="zh-CN" altLang="en-US" sz="2400"/>
              <a:t>亿元建设</a:t>
            </a:r>
            <a:r>
              <a:rPr lang="en-US" altLang="zh-CN" sz="2400"/>
              <a:t>3.1</a:t>
            </a:r>
            <a:r>
              <a:rPr lang="zh-CN" altLang="en-US" sz="2400"/>
              <a:t>万个</a:t>
            </a:r>
            <a:r>
              <a:rPr lang="en-US" altLang="zh-CN" sz="2400"/>
              <a:t>4G</a:t>
            </a:r>
            <a:r>
              <a:rPr lang="zh-CN" altLang="en-US" sz="2400"/>
              <a:t>基站，未来还将逐渐加大投入。从</a:t>
            </a:r>
            <a:r>
              <a:rPr lang="en-US" altLang="zh-CN" sz="2400"/>
              <a:t>WCDMA</a:t>
            </a:r>
            <a:r>
              <a:rPr lang="zh-CN" altLang="en-US" sz="2400"/>
              <a:t>平滑推进到 </a:t>
            </a:r>
            <a:r>
              <a:rPr lang="en-US" altLang="zh-CN" sz="2400"/>
              <a:t>FDD LTE</a:t>
            </a:r>
            <a:r>
              <a:rPr lang="zh-CN" altLang="en-US" sz="2400"/>
              <a:t>网络。</a:t>
            </a:r>
          </a:p>
          <a:p>
            <a:pPr>
              <a:lnSpc>
                <a:spcPct val="90000"/>
              </a:lnSpc>
            </a:pP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据预测，到</a:t>
            </a:r>
            <a:r>
              <a:rPr lang="en-US" altLang="zh-CN" sz="2400"/>
              <a:t>2015</a:t>
            </a:r>
            <a:r>
              <a:rPr lang="zh-CN" altLang="en-US" sz="2400"/>
              <a:t>年，全球</a:t>
            </a:r>
            <a:r>
              <a:rPr lang="en-US" altLang="zh-CN" sz="2400"/>
              <a:t>TD-LTE</a:t>
            </a:r>
            <a:r>
              <a:rPr lang="zh-CN" altLang="en-US" sz="2400"/>
              <a:t>产业规模将达到</a:t>
            </a:r>
            <a:r>
              <a:rPr lang="en-US" altLang="zh-CN" sz="2400"/>
              <a:t>1510</a:t>
            </a:r>
            <a:r>
              <a:rPr lang="zh-CN" altLang="en-US" sz="2400"/>
              <a:t>亿美元，</a:t>
            </a:r>
            <a:r>
              <a:rPr lang="en-US" altLang="zh-CN" sz="2400"/>
              <a:t>TD-LTE</a:t>
            </a:r>
            <a:r>
              <a:rPr lang="zh-CN" altLang="en-US" sz="2400"/>
              <a:t>用户将达到</a:t>
            </a:r>
            <a:r>
              <a:rPr lang="en-US" altLang="zh-CN" sz="2400"/>
              <a:t>9000</a:t>
            </a:r>
            <a:r>
              <a:rPr lang="zh-CN" altLang="en-US" sz="2400"/>
              <a:t>万户。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BF8A8-D668-43D9-97DA-833814378F53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57338"/>
            <a:ext cx="9144000" cy="43195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2010</a:t>
            </a:r>
            <a:r>
              <a:rPr lang="zh-CN" altLang="en-US" sz="2400"/>
              <a:t>年</a:t>
            </a:r>
            <a:r>
              <a:rPr lang="en-US" altLang="zh-CN" sz="2400"/>
              <a:t>10</a:t>
            </a:r>
            <a:r>
              <a:rPr lang="zh-CN" altLang="en-US" sz="2400"/>
              <a:t>月，国际电联</a:t>
            </a:r>
            <a:r>
              <a:rPr lang="en-US" altLang="zh-CN" sz="2400"/>
              <a:t>(ITU)</a:t>
            </a:r>
            <a:r>
              <a:rPr lang="zh-CN" altLang="en-US" sz="2400"/>
              <a:t>启动了</a:t>
            </a:r>
            <a:r>
              <a:rPr lang="en-US" altLang="zh-CN" sz="2400">
                <a:solidFill>
                  <a:srgbClr val="FF0000"/>
                </a:solidFill>
              </a:rPr>
              <a:t>5G(IMT2020)</a:t>
            </a:r>
            <a:r>
              <a:rPr lang="zh-CN" altLang="en-US" sz="2400"/>
              <a:t>预研工作。</a:t>
            </a:r>
          </a:p>
          <a:p>
            <a:pPr>
              <a:lnSpc>
                <a:spcPct val="90000"/>
              </a:lnSpc>
            </a:pPr>
            <a:r>
              <a:rPr lang="zh-CN" altLang="en-US" sz="2400"/>
              <a:t>欧盟</a:t>
            </a:r>
            <a:r>
              <a:rPr lang="en-US" altLang="zh-CN" sz="2400"/>
              <a:t>METIS 5G</a:t>
            </a:r>
            <a:r>
              <a:rPr lang="zh-CN" altLang="en-US" sz="2400"/>
              <a:t>项目总体负责人、爱立信大师级研究员</a:t>
            </a:r>
            <a:r>
              <a:rPr lang="en-US" altLang="zh-CN" sz="2400"/>
              <a:t>Afif Osseiran</a:t>
            </a:r>
            <a:r>
              <a:rPr lang="zh-CN" altLang="en-US" sz="2400"/>
              <a:t>也表示：“</a:t>
            </a:r>
            <a:r>
              <a:rPr lang="en-US" altLang="zh-CN" sz="2400"/>
              <a:t>5G</a:t>
            </a:r>
            <a:r>
              <a:rPr lang="zh-CN" altLang="en-US" sz="2400"/>
              <a:t>现在还在早期研究阶段，处于比较开放的状态，也许两年之后能够形成一个相对清晰的观点。”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5G</a:t>
            </a:r>
            <a:r>
              <a:rPr lang="zh-CN" altLang="en-US" sz="2400">
                <a:solidFill>
                  <a:srgbClr val="FF0000"/>
                </a:solidFill>
              </a:rPr>
              <a:t>标准、关键技术、频谱问题都未形成共识。</a:t>
            </a:r>
          </a:p>
          <a:p>
            <a:pPr>
              <a:lnSpc>
                <a:spcPct val="90000"/>
              </a:lnSpc>
            </a:pPr>
            <a:r>
              <a:rPr lang="zh-CN" altLang="en-US" sz="2400"/>
              <a:t>华为认为，与</a:t>
            </a:r>
            <a:r>
              <a:rPr lang="en-US" altLang="zh-CN" sz="2400"/>
              <a:t>4G</a:t>
            </a:r>
            <a:r>
              <a:rPr lang="zh-CN" altLang="en-US" sz="2400"/>
              <a:t>相比，可以引入新的调制、编码、协议栈、架构等设计，满足用户对无线业务的需求。</a:t>
            </a:r>
          </a:p>
          <a:p>
            <a:pPr>
              <a:lnSpc>
                <a:spcPct val="90000"/>
              </a:lnSpc>
            </a:pPr>
            <a:r>
              <a:rPr lang="zh-CN" altLang="en-US" sz="2400"/>
              <a:t>技术专家认为，网络编码、认知无线电、大规模</a:t>
            </a:r>
            <a:r>
              <a:rPr lang="en-US" altLang="zh-CN" sz="2400"/>
              <a:t>MIMO</a:t>
            </a:r>
            <a:r>
              <a:rPr lang="zh-CN" altLang="en-US" sz="2400"/>
              <a:t>、动态覆盖等都可以引入</a:t>
            </a:r>
            <a:r>
              <a:rPr lang="en-US" altLang="zh-CN" sz="2400"/>
              <a:t>5G</a:t>
            </a:r>
            <a:r>
              <a:rPr lang="zh-CN" altLang="en-US" sz="2400"/>
              <a:t>，以在提升速度的同时，进一步改善用户体验。</a:t>
            </a:r>
          </a:p>
        </p:txBody>
      </p:sp>
      <p:sp>
        <p:nvSpPr>
          <p:cNvPr id="744453" name="Rectangle 5"/>
          <p:cNvSpPr>
            <a:spLocks noChangeArrowheads="1"/>
          </p:cNvSpPr>
          <p:nvPr/>
        </p:nvSpPr>
        <p:spPr bwMode="auto">
          <a:xfrm>
            <a:off x="3563938" y="5013325"/>
            <a:ext cx="539591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3600">
                <a:solidFill>
                  <a:srgbClr val="FF0000"/>
                </a:solidFill>
                <a:latin typeface="Tahoma" pitchFamily="34" charset="0"/>
              </a:rPr>
              <a:t>太多的未知数</a:t>
            </a:r>
            <a:r>
              <a:rPr lang="en-US" altLang="zh-CN" sz="3600">
                <a:solidFill>
                  <a:srgbClr val="FF0000"/>
                </a:solidFill>
                <a:latin typeface="Times New Roman"/>
              </a:rPr>
              <a:t>……</a:t>
            </a:r>
            <a:endParaRPr lang="en-US" altLang="zh-CN" sz="3600">
              <a:solidFill>
                <a:srgbClr val="FF0000"/>
              </a:solidFill>
              <a:latin typeface="Tahoma" pitchFamily="34" charset="0"/>
            </a:endParaRPr>
          </a:p>
          <a:p>
            <a:pPr algn="r"/>
            <a:r>
              <a:rPr lang="en-US" altLang="zh-CN" sz="3600">
                <a:solidFill>
                  <a:srgbClr val="FF0000"/>
                </a:solidFill>
                <a:latin typeface="Tahoma" pitchFamily="34" charset="0"/>
              </a:rPr>
              <a:t>++++10Gbps?</a:t>
            </a:r>
          </a:p>
        </p:txBody>
      </p:sp>
      <p:sp>
        <p:nvSpPr>
          <p:cNvPr id="744454" name="Rectangle 6"/>
          <p:cNvSpPr>
            <a:spLocks noChangeArrowheads="1"/>
          </p:cNvSpPr>
          <p:nvPr/>
        </p:nvSpPr>
        <p:spPr bwMode="auto">
          <a:xfrm>
            <a:off x="1908175" y="549275"/>
            <a:ext cx="53959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600">
                <a:latin typeface="Tahoma" pitchFamily="34" charset="0"/>
              </a:rPr>
              <a:t>5G</a:t>
            </a:r>
            <a:r>
              <a:rPr lang="zh-CN" altLang="en-US" sz="3600">
                <a:latin typeface="Tahoma" pitchFamily="34" charset="0"/>
              </a:rPr>
              <a:t>消息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8B020-DD7B-4CCA-B4FE-64C9D265A118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5175"/>
            <a:ext cx="9144000" cy="53308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2013</a:t>
            </a:r>
            <a:r>
              <a:rPr lang="zh-CN" altLang="en-US" sz="2400"/>
              <a:t>年</a:t>
            </a:r>
            <a:r>
              <a:rPr lang="en-US" altLang="zh-CN" sz="2400"/>
              <a:t>2</a:t>
            </a:r>
            <a:r>
              <a:rPr lang="zh-CN" altLang="en-US" sz="2400"/>
              <a:t>月</a:t>
            </a:r>
            <a:r>
              <a:rPr lang="en-US" altLang="zh-CN" sz="2400"/>
              <a:t>19</a:t>
            </a:r>
            <a:r>
              <a:rPr lang="zh-CN" altLang="en-US" sz="2400"/>
              <a:t>日，由工信部、国家发改委和科技部三部委联合组织在北京召开了</a:t>
            </a:r>
            <a:r>
              <a:rPr lang="en-US" altLang="zh-CN" sz="2400">
                <a:solidFill>
                  <a:srgbClr val="FF0000"/>
                </a:solidFill>
              </a:rPr>
              <a:t>IMT-2020</a:t>
            </a:r>
            <a:r>
              <a:rPr lang="zh-CN" altLang="en-US" sz="2400">
                <a:solidFill>
                  <a:srgbClr val="FF0000"/>
                </a:solidFill>
              </a:rPr>
              <a:t>（</a:t>
            </a:r>
            <a:r>
              <a:rPr lang="en-US" altLang="zh-CN" sz="2400">
                <a:solidFill>
                  <a:srgbClr val="FF0000"/>
                </a:solidFill>
              </a:rPr>
              <a:t>5G</a:t>
            </a:r>
            <a:r>
              <a:rPr lang="zh-CN" altLang="en-US" sz="2400">
                <a:solidFill>
                  <a:srgbClr val="FF0000"/>
                </a:solidFill>
              </a:rPr>
              <a:t>）推进组</a:t>
            </a:r>
            <a:r>
              <a:rPr lang="zh-CN" altLang="en-US" sz="2400"/>
              <a:t>成立大会，以联合产业界对</a:t>
            </a:r>
            <a:r>
              <a:rPr lang="en-US" altLang="zh-CN" sz="2400"/>
              <a:t>5G</a:t>
            </a:r>
            <a:r>
              <a:rPr lang="zh-CN" altLang="en-US" sz="2400"/>
              <a:t>需求、频率、技术与标准等进行研究为宗旨。 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2013</a:t>
            </a:r>
            <a:r>
              <a:rPr lang="zh-CN" altLang="en-US" sz="2400"/>
              <a:t>年</a:t>
            </a:r>
            <a:r>
              <a:rPr lang="en-US" altLang="zh-CN" sz="2400"/>
              <a:t>4</a:t>
            </a:r>
            <a:r>
              <a:rPr lang="zh-CN" altLang="en-US" sz="2400"/>
              <a:t>月</a:t>
            </a:r>
            <a:r>
              <a:rPr lang="en-US" altLang="zh-CN" sz="2400"/>
              <a:t>19</a:t>
            </a:r>
            <a:r>
              <a:rPr lang="zh-CN" altLang="en-US" sz="2400"/>
              <a:t>日，</a:t>
            </a:r>
            <a:r>
              <a:rPr lang="en-US" altLang="zh-CN" sz="2400"/>
              <a:t>IMT-2020</a:t>
            </a:r>
            <a:r>
              <a:rPr lang="zh-CN" altLang="en-US" sz="2400"/>
              <a:t>（</a:t>
            </a:r>
            <a:r>
              <a:rPr lang="en-US" altLang="zh-CN" sz="2400"/>
              <a:t>5G</a:t>
            </a:r>
            <a:r>
              <a:rPr lang="zh-CN" altLang="en-US" sz="2400"/>
              <a:t>）推进组第一次会议在北京召开，</a:t>
            </a:r>
            <a:r>
              <a:rPr lang="zh-CN" altLang="en-US" sz="2400">
                <a:solidFill>
                  <a:srgbClr val="FF0000"/>
                </a:solidFill>
              </a:rPr>
              <a:t>标志着</a:t>
            </a:r>
            <a:r>
              <a:rPr lang="zh-CN" altLang="en-US" sz="2400"/>
              <a:t>我国移动通信第五代技术研究的开始。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2013</a:t>
            </a:r>
            <a:r>
              <a:rPr lang="zh-CN" altLang="en-US" sz="2400"/>
              <a:t>年</a:t>
            </a:r>
            <a:r>
              <a:rPr lang="en-US" altLang="zh-CN" sz="2400"/>
              <a:t>5</a:t>
            </a:r>
            <a:r>
              <a:rPr lang="zh-CN" altLang="en-US" sz="2400"/>
              <a:t>月</a:t>
            </a:r>
            <a:r>
              <a:rPr lang="en-US" altLang="zh-CN" sz="2400"/>
              <a:t>28</a:t>
            </a:r>
            <a:r>
              <a:rPr lang="zh-CN" altLang="en-US" sz="2400"/>
              <a:t>日，“</a:t>
            </a:r>
            <a:r>
              <a:rPr lang="en-US" altLang="zh-CN" sz="2400">
                <a:solidFill>
                  <a:srgbClr val="FF0000"/>
                </a:solidFill>
              </a:rPr>
              <a:t>IMT-2020(5G)</a:t>
            </a:r>
            <a:r>
              <a:rPr lang="zh-CN" altLang="en-US" sz="2400">
                <a:solidFill>
                  <a:srgbClr val="FF0000"/>
                </a:solidFill>
              </a:rPr>
              <a:t>愿景展望</a:t>
            </a:r>
            <a:r>
              <a:rPr lang="zh-CN" altLang="en-US" sz="2400"/>
              <a:t>”峰会在北京召开。与会代表认为，随着智能终端的普及以及互联网业务的飞速发展，到</a:t>
            </a:r>
            <a:r>
              <a:rPr lang="en-US" altLang="zh-CN" sz="2400"/>
              <a:t>2020</a:t>
            </a:r>
            <a:r>
              <a:rPr lang="zh-CN" altLang="en-US" sz="2400"/>
              <a:t>年，移动数据业务流量将增长</a:t>
            </a:r>
            <a:r>
              <a:rPr lang="en-US" altLang="zh-CN" sz="2400"/>
              <a:t>1000</a:t>
            </a:r>
            <a:r>
              <a:rPr lang="zh-CN" altLang="en-US" sz="2400"/>
              <a:t>倍。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5G</a:t>
            </a:r>
            <a:r>
              <a:rPr lang="zh-CN" altLang="en-US" sz="2400"/>
              <a:t>将引入更加先进的技术，通过更高的</a:t>
            </a:r>
            <a:r>
              <a:rPr lang="zh-CN" altLang="en-US" sz="2400">
                <a:solidFill>
                  <a:srgbClr val="FF0000"/>
                </a:solidFill>
              </a:rPr>
              <a:t>频谱效率</a:t>
            </a:r>
            <a:r>
              <a:rPr lang="zh-CN" altLang="en-US" sz="2400"/>
              <a:t>，更多的</a:t>
            </a:r>
            <a:r>
              <a:rPr lang="zh-CN" altLang="en-US" sz="2400">
                <a:solidFill>
                  <a:srgbClr val="FF0000"/>
                </a:solidFill>
              </a:rPr>
              <a:t>频谱资源</a:t>
            </a:r>
            <a:r>
              <a:rPr lang="zh-CN" altLang="en-US" sz="2400"/>
              <a:t>以及更密集的</a:t>
            </a:r>
            <a:r>
              <a:rPr lang="zh-CN" altLang="en-US" sz="2400">
                <a:solidFill>
                  <a:srgbClr val="FF0000"/>
                </a:solidFill>
              </a:rPr>
              <a:t>小区部署</a:t>
            </a:r>
            <a:r>
              <a:rPr lang="zh-CN" altLang="en-US" sz="2400"/>
              <a:t>等来共同满足移动业务流量增长的需求。同时，</a:t>
            </a:r>
            <a:r>
              <a:rPr lang="zh-CN" altLang="en-US" sz="2400">
                <a:solidFill>
                  <a:srgbClr val="FF0000"/>
                </a:solidFill>
              </a:rPr>
              <a:t>绿色节能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FF0000"/>
                </a:solidFill>
              </a:rPr>
              <a:t>网络智能化</a:t>
            </a:r>
            <a:r>
              <a:rPr lang="zh-CN" altLang="en-US" sz="2400"/>
              <a:t>也将成为</a:t>
            </a:r>
            <a:r>
              <a:rPr lang="en-US" altLang="zh-CN" sz="2400"/>
              <a:t>5G</a:t>
            </a:r>
            <a:r>
              <a:rPr lang="zh-CN" altLang="en-US" sz="2400"/>
              <a:t>重要的发展方向，降低能耗、提升网络的自组织和自优化能力，实现无线移动通信的可持续发展。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2013</a:t>
            </a:r>
            <a:r>
              <a:rPr lang="zh-CN" altLang="en-US" sz="2400"/>
              <a:t>年</a:t>
            </a:r>
            <a:r>
              <a:rPr lang="en-US" altLang="zh-CN" sz="2400"/>
              <a:t>7</a:t>
            </a:r>
            <a:r>
              <a:rPr lang="zh-CN" altLang="en-US" sz="2400"/>
              <a:t>月，国家</a:t>
            </a:r>
            <a:r>
              <a:rPr lang="en-US" altLang="zh-CN" sz="2400"/>
              <a:t>863</a:t>
            </a:r>
            <a:r>
              <a:rPr lang="zh-CN" altLang="en-US" sz="2400"/>
              <a:t>计划“第五代移动通信（</a:t>
            </a:r>
            <a:r>
              <a:rPr lang="en-US" altLang="zh-CN" sz="2400"/>
              <a:t>5G</a:t>
            </a:r>
            <a:r>
              <a:rPr lang="zh-CN" altLang="en-US" sz="2400"/>
              <a:t>）系统前期研究开发（一期）” 启动。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73FC6-60DE-48D8-A537-B8E2E79F713C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125538"/>
            <a:ext cx="7772400" cy="4970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通信的定义</a:t>
            </a:r>
          </a:p>
          <a:p>
            <a:pPr>
              <a:lnSpc>
                <a:spcPct val="90000"/>
              </a:lnSpc>
            </a:pPr>
            <a:r>
              <a:rPr lang="zh-CN" altLang="en-US"/>
              <a:t>通信发展的最终目标：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/>
              <a:t>   </a:t>
            </a:r>
            <a:r>
              <a:rPr lang="en-US" altLang="zh-CN">
                <a:solidFill>
                  <a:srgbClr val="FF0000"/>
                </a:solidFill>
              </a:rPr>
              <a:t>PCN</a:t>
            </a:r>
            <a:r>
              <a:rPr lang="en-US" altLang="zh-CN"/>
              <a:t>（Personal Communication Network）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/>
              <a:t>   </a:t>
            </a:r>
            <a:r>
              <a:rPr lang="en-US" altLang="zh-CN">
                <a:solidFill>
                  <a:srgbClr val="FF0000"/>
                </a:solidFill>
              </a:rPr>
              <a:t>BIP-ISDN</a:t>
            </a:r>
            <a:r>
              <a:rPr lang="en-US" altLang="zh-CN"/>
              <a:t>（Broadband Intelligent Personal-Integrated Service Digital Network）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/>
              <a:t>   </a:t>
            </a:r>
            <a:r>
              <a:rPr lang="zh-CN" altLang="en-US" sz="2000">
                <a:solidFill>
                  <a:srgbClr val="FF0000"/>
                </a:solidFill>
              </a:rPr>
              <a:t>物联网</a:t>
            </a:r>
            <a:r>
              <a:rPr lang="zh-CN" altLang="en-US" sz="2000"/>
              <a:t>（</a:t>
            </a:r>
            <a:r>
              <a:rPr lang="en-US" altLang="zh-CN" sz="2000"/>
              <a:t>The Internet of Things</a:t>
            </a:r>
            <a:r>
              <a:rPr lang="zh-CN" altLang="en-US" sz="2000"/>
              <a:t>）</a:t>
            </a:r>
            <a:r>
              <a:rPr lang="en-US" altLang="zh-CN" sz="2000"/>
              <a:t>&amp;</a:t>
            </a:r>
            <a:r>
              <a:rPr lang="zh-CN" altLang="en-US" sz="2000">
                <a:solidFill>
                  <a:srgbClr val="FF0000"/>
                </a:solidFill>
              </a:rPr>
              <a:t>云计算</a:t>
            </a:r>
            <a:r>
              <a:rPr lang="zh-CN" altLang="en-US" sz="2000"/>
              <a:t>（</a:t>
            </a:r>
            <a:r>
              <a:rPr lang="en-US" altLang="zh-CN" sz="2000"/>
              <a:t>Cloud Computing</a:t>
            </a:r>
            <a:r>
              <a:rPr lang="zh-CN" altLang="en-US" sz="2000"/>
              <a:t>）</a:t>
            </a:r>
            <a:endParaRPr lang="zh-CN" altLang="en-US" sz="200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/>
              <a:t>通信网的组成：</a:t>
            </a:r>
            <a:r>
              <a:rPr lang="zh-CN" altLang="en-US">
                <a:solidFill>
                  <a:srgbClr val="FF0000"/>
                </a:solidFill>
              </a:rPr>
              <a:t>交换、传输和接入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ED3B3-08B9-4E08-B39B-B25DC740081C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12875"/>
            <a:ext cx="7772400" cy="4683125"/>
          </a:xfrm>
        </p:spPr>
        <p:txBody>
          <a:bodyPr/>
          <a:lstStyle/>
          <a:p>
            <a:pPr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zh-CN" altLang="en-US" b="1">
                <a:solidFill>
                  <a:srgbClr val="FF0000"/>
                </a:solidFill>
              </a:rPr>
              <a:t>全力推动“南京通信技术国家实验室”暨“南京</a:t>
            </a:r>
            <a:r>
              <a:rPr kumimoji="0" lang="zh-CN" altLang="en-US" b="1">
                <a:solidFill>
                  <a:srgbClr val="FF0000"/>
                </a:solidFill>
              </a:rPr>
              <a:t>∙</a:t>
            </a:r>
            <a:r>
              <a:rPr lang="zh-CN" altLang="en-US" b="1">
                <a:solidFill>
                  <a:srgbClr val="FF0000"/>
                </a:solidFill>
              </a:rPr>
              <a:t>中国无线谷”筹建工作。</a:t>
            </a:r>
          </a:p>
          <a:p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</a:t>
            </a:r>
            <a:r>
              <a:rPr lang="en-US" altLang="zh-CN"/>
              <a:t>14</a:t>
            </a:r>
            <a:r>
              <a:rPr lang="zh-CN" altLang="en-US"/>
              <a:t>日，东南大学尤肖虎教授牵头申报的“</a:t>
            </a:r>
            <a:r>
              <a:rPr lang="zh-CN" altLang="en-US">
                <a:solidFill>
                  <a:srgbClr val="FF0000"/>
                </a:solidFill>
              </a:rPr>
              <a:t>通信宽带移动通信容量逼近传输技术及产业化应用</a:t>
            </a:r>
            <a:r>
              <a:rPr lang="zh-CN" altLang="en-US"/>
              <a:t>”研究成果获国家技术发明一等奖（</a:t>
            </a:r>
            <a:r>
              <a:rPr lang="zh-CN" altLang="en-US">
                <a:solidFill>
                  <a:srgbClr val="FF0000"/>
                </a:solidFill>
              </a:rPr>
              <a:t>全国仅有的两项之一，江苏省国家技术发明一等奖零的突破</a:t>
            </a:r>
            <a:r>
              <a:rPr lang="zh-CN" altLang="en-US"/>
              <a:t>）。 </a:t>
            </a:r>
          </a:p>
          <a:p>
            <a:pPr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endParaRPr lang="en-US" altLang="zh-CN" b="1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6AD09-9855-403C-AAD9-7CADB2395A61}" type="slidenum">
              <a:rPr lang="zh-CN" altLang="en-US"/>
              <a:pPr/>
              <a:t>21</a:t>
            </a:fld>
            <a:endParaRPr lang="en-US" altLang="zh-CN"/>
          </a:p>
        </p:txBody>
      </p:sp>
      <p:pic>
        <p:nvPicPr>
          <p:cNvPr id="738306" name="Picture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420813"/>
            <a:ext cx="8836025" cy="488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8307" name="Line 5"/>
          <p:cNvSpPr>
            <a:spLocks noChangeShapeType="1"/>
          </p:cNvSpPr>
          <p:nvPr/>
        </p:nvSpPr>
        <p:spPr bwMode="auto">
          <a:xfrm>
            <a:off x="984250" y="2370138"/>
            <a:ext cx="46038" cy="788987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08" name="Text Box 6"/>
          <p:cNvSpPr txBox="1">
            <a:spLocks noChangeArrowheads="1"/>
          </p:cNvSpPr>
          <p:nvPr/>
        </p:nvSpPr>
        <p:spPr bwMode="auto">
          <a:xfrm>
            <a:off x="36513" y="1785938"/>
            <a:ext cx="2016125" cy="584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solidFill>
                  <a:srgbClr val="6600CC"/>
                </a:solidFill>
                <a:ea typeface="楷体_GB2312" pitchFamily="49" charset="-122"/>
              </a:rPr>
              <a:t>拟筹建的通信技术工程中心（二期）</a:t>
            </a:r>
          </a:p>
        </p:txBody>
      </p:sp>
      <p:sp>
        <p:nvSpPr>
          <p:cNvPr id="738309" name="Line 14"/>
          <p:cNvSpPr>
            <a:spLocks noChangeShapeType="1"/>
          </p:cNvSpPr>
          <p:nvPr/>
        </p:nvSpPr>
        <p:spPr bwMode="auto">
          <a:xfrm flipH="1" flipV="1">
            <a:off x="2928938" y="4670425"/>
            <a:ext cx="876300" cy="1058863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10" name="Line 15"/>
          <p:cNvSpPr>
            <a:spLocks noChangeShapeType="1"/>
          </p:cNvSpPr>
          <p:nvPr/>
        </p:nvSpPr>
        <p:spPr bwMode="auto">
          <a:xfrm flipH="1" flipV="1">
            <a:off x="3732213" y="4451350"/>
            <a:ext cx="73025" cy="1277938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11" name="Line 16"/>
          <p:cNvSpPr>
            <a:spLocks noChangeShapeType="1"/>
          </p:cNvSpPr>
          <p:nvPr/>
        </p:nvSpPr>
        <p:spPr bwMode="auto">
          <a:xfrm flipV="1">
            <a:off x="3805238" y="4122738"/>
            <a:ext cx="620712" cy="160655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12" name="Text Box 22"/>
          <p:cNvSpPr txBox="1">
            <a:spLocks noChangeArrowheads="1"/>
          </p:cNvSpPr>
          <p:nvPr/>
        </p:nvSpPr>
        <p:spPr bwMode="auto">
          <a:xfrm>
            <a:off x="5995988" y="5737225"/>
            <a:ext cx="2743200" cy="319088"/>
          </a:xfrm>
          <a:prstGeom prst="rect">
            <a:avLst/>
          </a:prstGeom>
          <a:solidFill>
            <a:srgbClr val="6699FF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ea typeface="楷体_GB2312" pitchFamily="49" charset="-122"/>
              </a:rPr>
              <a:t>核心网络与互连技术研究部</a:t>
            </a:r>
          </a:p>
        </p:txBody>
      </p:sp>
      <p:sp>
        <p:nvSpPr>
          <p:cNvPr id="738313" name="Text Box 23"/>
          <p:cNvSpPr txBox="1">
            <a:spLocks noChangeArrowheads="1"/>
          </p:cNvSpPr>
          <p:nvPr/>
        </p:nvSpPr>
        <p:spPr bwMode="auto">
          <a:xfrm>
            <a:off x="5995988" y="6130925"/>
            <a:ext cx="2743200" cy="320675"/>
          </a:xfrm>
          <a:prstGeom prst="rect">
            <a:avLst/>
          </a:prstGeom>
          <a:solidFill>
            <a:srgbClr val="6699FF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ea typeface="楷体_GB2312" pitchFamily="49" charset="-122"/>
              </a:rPr>
              <a:t>移动通信网络与系统研究部</a:t>
            </a:r>
          </a:p>
        </p:txBody>
      </p:sp>
      <p:sp>
        <p:nvSpPr>
          <p:cNvPr id="738314" name="Text Box 24"/>
          <p:cNvSpPr txBox="1">
            <a:spLocks noChangeArrowheads="1"/>
          </p:cNvSpPr>
          <p:nvPr/>
        </p:nvSpPr>
        <p:spPr bwMode="auto">
          <a:xfrm>
            <a:off x="5995988" y="5341938"/>
            <a:ext cx="2743200" cy="320675"/>
          </a:xfrm>
          <a:prstGeom prst="rect">
            <a:avLst/>
          </a:prstGeom>
          <a:solidFill>
            <a:srgbClr val="6699FF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ea typeface="楷体_GB2312" pitchFamily="49" charset="-122"/>
              </a:rPr>
              <a:t>天线与射频研究部</a:t>
            </a:r>
          </a:p>
        </p:txBody>
      </p:sp>
      <p:sp>
        <p:nvSpPr>
          <p:cNvPr id="738315" name="Text Box 25"/>
          <p:cNvSpPr txBox="1">
            <a:spLocks noChangeArrowheads="1"/>
          </p:cNvSpPr>
          <p:nvPr/>
        </p:nvSpPr>
        <p:spPr bwMode="auto">
          <a:xfrm>
            <a:off x="5995988" y="4948238"/>
            <a:ext cx="2743200" cy="319087"/>
          </a:xfrm>
          <a:prstGeom prst="rect">
            <a:avLst/>
          </a:prstGeom>
          <a:solidFill>
            <a:srgbClr val="6699FF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ea typeface="楷体_GB2312" pitchFamily="49" charset="-122"/>
              </a:rPr>
              <a:t>集成电路研究部</a:t>
            </a:r>
          </a:p>
        </p:txBody>
      </p:sp>
      <p:sp>
        <p:nvSpPr>
          <p:cNvPr id="738316" name="Text Box 26"/>
          <p:cNvSpPr txBox="1">
            <a:spLocks noChangeArrowheads="1"/>
          </p:cNvSpPr>
          <p:nvPr/>
        </p:nvSpPr>
        <p:spPr bwMode="auto">
          <a:xfrm>
            <a:off x="5995988" y="4552950"/>
            <a:ext cx="2743200" cy="320675"/>
          </a:xfrm>
          <a:prstGeom prst="rect">
            <a:avLst/>
          </a:prstGeom>
          <a:solidFill>
            <a:srgbClr val="6699FF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ea typeface="楷体_GB2312" pitchFamily="49" charset="-122"/>
              </a:rPr>
              <a:t>多媒体信息处理研究部</a:t>
            </a:r>
          </a:p>
        </p:txBody>
      </p:sp>
      <p:sp>
        <p:nvSpPr>
          <p:cNvPr id="738317" name="Text Box 27"/>
          <p:cNvSpPr txBox="1">
            <a:spLocks noChangeArrowheads="1"/>
          </p:cNvSpPr>
          <p:nvPr/>
        </p:nvSpPr>
        <p:spPr bwMode="auto">
          <a:xfrm>
            <a:off x="5995988" y="4159250"/>
            <a:ext cx="2743200" cy="320675"/>
          </a:xfrm>
          <a:prstGeom prst="rect">
            <a:avLst/>
          </a:prstGeom>
          <a:solidFill>
            <a:srgbClr val="6699FF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ea typeface="楷体_GB2312" pitchFamily="49" charset="-122"/>
              </a:rPr>
              <a:t>通信协议与应用软件研究部</a:t>
            </a:r>
          </a:p>
        </p:txBody>
      </p:sp>
      <p:sp>
        <p:nvSpPr>
          <p:cNvPr id="738318" name="Text Box 28"/>
          <p:cNvSpPr txBox="1">
            <a:spLocks noChangeArrowheads="1"/>
          </p:cNvSpPr>
          <p:nvPr/>
        </p:nvSpPr>
        <p:spPr bwMode="auto">
          <a:xfrm>
            <a:off x="2274888" y="5729288"/>
            <a:ext cx="211455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en-US" altLang="zh-CN" sz="1600" b="1">
                <a:solidFill>
                  <a:srgbClr val="008000"/>
                </a:solidFill>
                <a:ea typeface="楷体_GB2312" pitchFamily="49" charset="-122"/>
              </a:rPr>
              <a:t>XXX</a:t>
            </a:r>
            <a:r>
              <a:rPr kumimoji="0" lang="zh-CN" altLang="en-US" sz="1600" b="1">
                <a:solidFill>
                  <a:srgbClr val="008000"/>
                </a:solidFill>
                <a:ea typeface="楷体_GB2312" pitchFamily="49" charset="-122"/>
              </a:rPr>
              <a:t>研究部（三期）</a:t>
            </a:r>
          </a:p>
        </p:txBody>
      </p:sp>
      <p:sp>
        <p:nvSpPr>
          <p:cNvPr id="738319" name="Text Box 29"/>
          <p:cNvSpPr txBox="1">
            <a:spLocks noChangeArrowheads="1"/>
          </p:cNvSpPr>
          <p:nvPr/>
        </p:nvSpPr>
        <p:spPr bwMode="auto">
          <a:xfrm>
            <a:off x="4425950" y="5346700"/>
            <a:ext cx="1512888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solidFill>
                  <a:srgbClr val="000066"/>
                </a:solidFill>
                <a:ea typeface="楷体_GB2312" pitchFamily="49" charset="-122"/>
              </a:rPr>
              <a:t>公共检测中心</a:t>
            </a:r>
          </a:p>
        </p:txBody>
      </p:sp>
      <p:sp>
        <p:nvSpPr>
          <p:cNvPr id="738320" name="Text Box 30"/>
          <p:cNvSpPr txBox="1">
            <a:spLocks noChangeArrowheads="1"/>
          </p:cNvSpPr>
          <p:nvPr/>
        </p:nvSpPr>
        <p:spPr bwMode="auto">
          <a:xfrm>
            <a:off x="4425950" y="5729288"/>
            <a:ext cx="1512888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solidFill>
                  <a:srgbClr val="000066"/>
                </a:solidFill>
                <a:ea typeface="楷体_GB2312" pitchFamily="49" charset="-122"/>
              </a:rPr>
              <a:t>联合研究中心</a:t>
            </a:r>
          </a:p>
        </p:txBody>
      </p:sp>
      <p:sp>
        <p:nvSpPr>
          <p:cNvPr id="738321" name="Text Box 31"/>
          <p:cNvSpPr txBox="1">
            <a:spLocks noChangeArrowheads="1"/>
          </p:cNvSpPr>
          <p:nvPr/>
        </p:nvSpPr>
        <p:spPr bwMode="auto">
          <a:xfrm>
            <a:off x="4425950" y="4962525"/>
            <a:ext cx="1512888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solidFill>
                  <a:srgbClr val="000066"/>
                </a:solidFill>
                <a:ea typeface="楷体_GB2312" pitchFamily="49" charset="-122"/>
              </a:rPr>
              <a:t>综合楼</a:t>
            </a:r>
          </a:p>
        </p:txBody>
      </p:sp>
      <p:sp>
        <p:nvSpPr>
          <p:cNvPr id="738322" name="Line 39"/>
          <p:cNvSpPr>
            <a:spLocks noChangeShapeType="1"/>
          </p:cNvSpPr>
          <p:nvPr/>
        </p:nvSpPr>
        <p:spPr bwMode="auto">
          <a:xfrm flipH="1">
            <a:off x="2052638" y="2349500"/>
            <a:ext cx="493712" cy="118745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23" name="Text Box 40"/>
          <p:cNvSpPr txBox="1">
            <a:spLocks noChangeArrowheads="1"/>
          </p:cNvSpPr>
          <p:nvPr/>
        </p:nvSpPr>
        <p:spPr bwMode="auto">
          <a:xfrm>
            <a:off x="2381250" y="2012950"/>
            <a:ext cx="2055813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en-US" altLang="zh-CN" sz="1600" b="1">
                <a:solidFill>
                  <a:srgbClr val="008000"/>
                </a:solidFill>
                <a:ea typeface="楷体_GB2312" pitchFamily="49" charset="-122"/>
              </a:rPr>
              <a:t>YYY</a:t>
            </a:r>
            <a:r>
              <a:rPr kumimoji="0" lang="zh-CN" altLang="en-US" sz="1600" b="1">
                <a:solidFill>
                  <a:srgbClr val="008000"/>
                </a:solidFill>
                <a:ea typeface="楷体_GB2312" pitchFamily="49" charset="-122"/>
              </a:rPr>
              <a:t>研究部（三期）</a:t>
            </a:r>
          </a:p>
        </p:txBody>
      </p:sp>
      <p:sp>
        <p:nvSpPr>
          <p:cNvPr id="738324" name="Line 43"/>
          <p:cNvSpPr>
            <a:spLocks noChangeShapeType="1"/>
          </p:cNvSpPr>
          <p:nvPr/>
        </p:nvSpPr>
        <p:spPr bwMode="auto">
          <a:xfrm>
            <a:off x="2546350" y="2349500"/>
            <a:ext cx="309563" cy="10795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25" name="Line 44"/>
          <p:cNvSpPr>
            <a:spLocks noChangeShapeType="1"/>
          </p:cNvSpPr>
          <p:nvPr/>
        </p:nvSpPr>
        <p:spPr bwMode="auto">
          <a:xfrm>
            <a:off x="2546350" y="2349500"/>
            <a:ext cx="930275" cy="93345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26" name="Text Box 45"/>
          <p:cNvSpPr txBox="1">
            <a:spLocks noChangeArrowheads="1"/>
          </p:cNvSpPr>
          <p:nvPr/>
        </p:nvSpPr>
        <p:spPr bwMode="auto">
          <a:xfrm>
            <a:off x="6297613" y="1493838"/>
            <a:ext cx="2846387" cy="3365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solidFill>
                  <a:srgbClr val="6600CC"/>
                </a:solidFill>
                <a:ea typeface="楷体_GB2312" pitchFamily="49" charset="-122"/>
              </a:rPr>
              <a:t>学术交流、培训中心（二期）</a:t>
            </a:r>
          </a:p>
        </p:txBody>
      </p:sp>
      <p:sp>
        <p:nvSpPr>
          <p:cNvPr id="738327" name="Line 7"/>
          <p:cNvSpPr>
            <a:spLocks noChangeShapeType="1"/>
          </p:cNvSpPr>
          <p:nvPr/>
        </p:nvSpPr>
        <p:spPr bwMode="auto">
          <a:xfrm flipH="1" flipV="1">
            <a:off x="7054850" y="3027363"/>
            <a:ext cx="1460500" cy="277495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28" name="Line 13"/>
          <p:cNvSpPr>
            <a:spLocks noChangeShapeType="1"/>
          </p:cNvSpPr>
          <p:nvPr/>
        </p:nvSpPr>
        <p:spPr bwMode="auto">
          <a:xfrm flipH="1" flipV="1">
            <a:off x="6288088" y="3648075"/>
            <a:ext cx="657225" cy="985838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29" name="Line 37"/>
          <p:cNvSpPr>
            <a:spLocks noChangeShapeType="1"/>
          </p:cNvSpPr>
          <p:nvPr/>
        </p:nvSpPr>
        <p:spPr bwMode="auto">
          <a:xfrm flipH="1" flipV="1">
            <a:off x="6945313" y="3392488"/>
            <a:ext cx="1095375" cy="20447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0" name="Line 38"/>
          <p:cNvSpPr>
            <a:spLocks noChangeShapeType="1"/>
          </p:cNvSpPr>
          <p:nvPr/>
        </p:nvSpPr>
        <p:spPr bwMode="auto">
          <a:xfrm flipH="1" flipV="1">
            <a:off x="7748588" y="3246438"/>
            <a:ext cx="949325" cy="2957512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1" name="Line 13"/>
          <p:cNvSpPr>
            <a:spLocks noChangeShapeType="1"/>
          </p:cNvSpPr>
          <p:nvPr/>
        </p:nvSpPr>
        <p:spPr bwMode="auto">
          <a:xfrm flipH="1" flipV="1">
            <a:off x="5703888" y="3246438"/>
            <a:ext cx="620712" cy="985837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2" name="Line 13"/>
          <p:cNvSpPr>
            <a:spLocks noChangeShapeType="1"/>
          </p:cNvSpPr>
          <p:nvPr/>
        </p:nvSpPr>
        <p:spPr bwMode="auto">
          <a:xfrm flipH="1" flipV="1">
            <a:off x="6215063" y="3063875"/>
            <a:ext cx="1350962" cy="1971675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3" name="Line 8"/>
          <p:cNvSpPr>
            <a:spLocks noChangeShapeType="1"/>
          </p:cNvSpPr>
          <p:nvPr/>
        </p:nvSpPr>
        <p:spPr bwMode="auto">
          <a:xfrm flipH="1" flipV="1">
            <a:off x="4462463" y="3536950"/>
            <a:ext cx="328612" cy="222885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4" name="Line 9"/>
          <p:cNvSpPr>
            <a:spLocks noChangeShapeType="1"/>
          </p:cNvSpPr>
          <p:nvPr/>
        </p:nvSpPr>
        <p:spPr bwMode="auto">
          <a:xfrm flipH="1" flipV="1">
            <a:off x="5010150" y="3355975"/>
            <a:ext cx="292100" cy="20447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5" name="Line 10"/>
          <p:cNvSpPr>
            <a:spLocks noChangeShapeType="1"/>
          </p:cNvSpPr>
          <p:nvPr/>
        </p:nvSpPr>
        <p:spPr bwMode="auto">
          <a:xfrm flipH="1" flipV="1">
            <a:off x="5521325" y="3648075"/>
            <a:ext cx="219075" cy="1387475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6" name="Line 46"/>
          <p:cNvSpPr>
            <a:spLocks noChangeShapeType="1"/>
          </p:cNvSpPr>
          <p:nvPr/>
        </p:nvSpPr>
        <p:spPr bwMode="auto">
          <a:xfrm>
            <a:off x="7894638" y="1822450"/>
            <a:ext cx="438150" cy="1241425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7" name="Line 46"/>
          <p:cNvSpPr>
            <a:spLocks noChangeShapeType="1"/>
          </p:cNvSpPr>
          <p:nvPr/>
        </p:nvSpPr>
        <p:spPr bwMode="auto">
          <a:xfrm flipH="1">
            <a:off x="6762750" y="1822450"/>
            <a:ext cx="1131888" cy="620713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8" name="Line 46"/>
          <p:cNvSpPr>
            <a:spLocks noChangeShapeType="1"/>
          </p:cNvSpPr>
          <p:nvPr/>
        </p:nvSpPr>
        <p:spPr bwMode="auto">
          <a:xfrm flipH="1">
            <a:off x="7310438" y="1822450"/>
            <a:ext cx="584200" cy="8763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8339" name="Rectangle 35"/>
          <p:cNvSpPr>
            <a:spLocks noChangeArrowheads="1"/>
          </p:cNvSpPr>
          <p:nvPr/>
        </p:nvSpPr>
        <p:spPr bwMode="auto">
          <a:xfrm>
            <a:off x="0" y="595313"/>
            <a:ext cx="58293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kumimoji="0" lang="zh-CN" altLang="en-US" sz="3200" b="1">
                <a:latin typeface="Times New Roman"/>
                <a:ea typeface="华文彩云" pitchFamily="2" charset="-122"/>
              </a:rPr>
              <a:t>“</a:t>
            </a:r>
            <a:r>
              <a:rPr kumimoji="0" lang="zh-CN" altLang="en-US" sz="3200" b="1">
                <a:latin typeface="华文彩云" pitchFamily="2" charset="-122"/>
                <a:ea typeface="华文彩云" pitchFamily="2" charset="-122"/>
              </a:rPr>
              <a:t>南京∙中国无线谷</a:t>
            </a:r>
            <a:r>
              <a:rPr kumimoji="0" lang="zh-CN" altLang="en-US" sz="3200" b="1">
                <a:latin typeface="Times New Roman"/>
                <a:ea typeface="华文彩云" pitchFamily="2" charset="-122"/>
              </a:rPr>
              <a:t>”</a:t>
            </a:r>
            <a:r>
              <a:rPr kumimoji="0" lang="zh-CN" altLang="en-US" sz="3200" b="1">
                <a:latin typeface="华文彩云" pitchFamily="2" charset="-122"/>
                <a:ea typeface="华文彩云" pitchFamily="2" charset="-122"/>
              </a:rPr>
              <a:t>规划设计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D541-25E3-4F5D-A227-1D071A9F7ED2}" type="slidenum">
              <a:rPr lang="zh-CN" altLang="en-US"/>
              <a:pPr/>
              <a:t>22</a:t>
            </a:fld>
            <a:endParaRPr lang="en-US" altLang="zh-CN"/>
          </a:p>
        </p:txBody>
      </p:sp>
      <p:pic>
        <p:nvPicPr>
          <p:cNvPr id="73933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 r="15385" b="16470"/>
          <a:stretch>
            <a:fillRect/>
          </a:stretch>
        </p:blipFill>
        <p:spPr bwMode="auto">
          <a:xfrm>
            <a:off x="117475" y="1268413"/>
            <a:ext cx="8909050" cy="388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93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2150"/>
            <a:ext cx="9144000" cy="395288"/>
          </a:xfrm>
        </p:spPr>
        <p:txBody>
          <a:bodyPr bIns="91440" anchor="b"/>
          <a:lstStyle/>
          <a:p>
            <a:r>
              <a:rPr lang="zh-CN" altLang="en-US" sz="2400">
                <a:solidFill>
                  <a:srgbClr val="336600"/>
                </a:solidFill>
                <a:latin typeface="Consolas" pitchFamily="49" charset="0"/>
              </a:rPr>
              <a:t>先进移动通信外场试验环境</a:t>
            </a:r>
          </a:p>
        </p:txBody>
      </p:sp>
      <p:sp>
        <p:nvSpPr>
          <p:cNvPr id="739332" name="Rectangle 8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45125"/>
            <a:ext cx="9144000" cy="936625"/>
          </a:xfrm>
          <a:solidFill>
            <a:srgbClr val="FFFF00"/>
          </a:solidFill>
        </p:spPr>
        <p:txBody>
          <a:bodyPr/>
          <a:lstStyle/>
          <a:p>
            <a:pPr marL="357188" indent="-357188" algn="just">
              <a:lnSpc>
                <a:spcPct val="120000"/>
              </a:lnSpc>
              <a:spcBef>
                <a:spcPct val="0"/>
              </a:spcBef>
              <a:tabLst>
                <a:tab pos="8818563" algn="r"/>
              </a:tabLst>
            </a:pPr>
            <a:r>
              <a:rPr lang="zh-CN" altLang="en-US" sz="2200" b="1"/>
              <a:t> </a:t>
            </a:r>
            <a:r>
              <a:rPr lang="zh-CN" altLang="en-US" sz="1400" b="1"/>
              <a:t>外场试验环境主要组成部分： </a:t>
            </a:r>
            <a:r>
              <a:rPr lang="en-US" altLang="zh-CN" sz="1400" b="1">
                <a:solidFill>
                  <a:srgbClr val="0000CC"/>
                </a:solidFill>
              </a:rPr>
              <a:t>1</a:t>
            </a:r>
            <a:r>
              <a:rPr lang="zh-CN" altLang="en-US" sz="1400" b="1">
                <a:solidFill>
                  <a:srgbClr val="0000CC"/>
                </a:solidFill>
              </a:rPr>
              <a:t>）办公</a:t>
            </a:r>
            <a:r>
              <a:rPr lang="en-US" altLang="zh-CN" sz="1400" b="1">
                <a:solidFill>
                  <a:srgbClr val="0000CC"/>
                </a:solidFill>
              </a:rPr>
              <a:t>/</a:t>
            </a:r>
            <a:r>
              <a:rPr lang="zh-CN" altLang="en-US" sz="1400" b="1">
                <a:solidFill>
                  <a:srgbClr val="0000CC"/>
                </a:solidFill>
              </a:rPr>
              <a:t>实验楼群构成典型的</a:t>
            </a:r>
            <a:r>
              <a:rPr lang="en-US" altLang="zh-CN" sz="1400" b="1">
                <a:solidFill>
                  <a:srgbClr val="0000CC"/>
                </a:solidFill>
              </a:rPr>
              <a:t>Manhattan</a:t>
            </a:r>
            <a:r>
              <a:rPr lang="zh-CN" altLang="en-US" sz="1400" b="1">
                <a:solidFill>
                  <a:srgbClr val="0000CC"/>
                </a:solidFill>
              </a:rPr>
              <a:t>街区无线信道模型； </a:t>
            </a:r>
            <a:r>
              <a:rPr lang="en-US" altLang="zh-CN" sz="1400" b="1">
                <a:solidFill>
                  <a:srgbClr val="0000CC"/>
                </a:solidFill>
              </a:rPr>
              <a:t>2</a:t>
            </a:r>
            <a:r>
              <a:rPr lang="zh-CN" altLang="en-US" sz="1400" b="1">
                <a:solidFill>
                  <a:srgbClr val="0000CC"/>
                </a:solidFill>
              </a:rPr>
              <a:t>）园区道路，包括低速道路、高速道路；</a:t>
            </a:r>
            <a:r>
              <a:rPr lang="en-US" altLang="zh-CN" sz="1400" b="1">
                <a:solidFill>
                  <a:srgbClr val="0000CC"/>
                </a:solidFill>
              </a:rPr>
              <a:t>3</a:t>
            </a:r>
            <a:r>
              <a:rPr lang="zh-CN" altLang="en-US" sz="1400" b="1">
                <a:solidFill>
                  <a:srgbClr val="0000CC"/>
                </a:solidFill>
              </a:rPr>
              <a:t>）天线支架、供电结点、室外机房、通信电缆</a:t>
            </a:r>
            <a:r>
              <a:rPr lang="en-US" altLang="zh-CN" sz="1400" b="1">
                <a:solidFill>
                  <a:srgbClr val="0000CC"/>
                </a:solidFill>
              </a:rPr>
              <a:t>/</a:t>
            </a:r>
            <a:r>
              <a:rPr lang="zh-CN" altLang="en-US" sz="1400" b="1">
                <a:solidFill>
                  <a:srgbClr val="0000CC"/>
                </a:solidFill>
              </a:rPr>
              <a:t>光缆管道；</a:t>
            </a:r>
            <a:r>
              <a:rPr lang="en-US" altLang="zh-CN" sz="1400" b="1">
                <a:solidFill>
                  <a:srgbClr val="0000CC"/>
                </a:solidFill>
              </a:rPr>
              <a:t>4</a:t>
            </a:r>
            <a:r>
              <a:rPr lang="zh-CN" altLang="en-US" sz="1400" b="1">
                <a:solidFill>
                  <a:srgbClr val="0000CC"/>
                </a:solidFill>
              </a:rPr>
              <a:t>）外场试验控制</a:t>
            </a:r>
            <a:r>
              <a:rPr lang="en-US" altLang="zh-CN" sz="1400" b="1">
                <a:solidFill>
                  <a:srgbClr val="0000CC"/>
                </a:solidFill>
              </a:rPr>
              <a:t>/</a:t>
            </a:r>
            <a:r>
              <a:rPr lang="zh-CN" altLang="en-US" sz="1400" b="1">
                <a:solidFill>
                  <a:srgbClr val="0000CC"/>
                </a:solidFill>
              </a:rPr>
              <a:t>测试中心。</a:t>
            </a:r>
            <a:endParaRPr lang="zh-CN" altLang="en-US" sz="1400">
              <a:solidFill>
                <a:srgbClr val="0000CC"/>
              </a:solidFill>
            </a:endParaRPr>
          </a:p>
        </p:txBody>
      </p:sp>
      <p:sp>
        <p:nvSpPr>
          <p:cNvPr id="739333" name="Rectangle 83"/>
          <p:cNvSpPr>
            <a:spLocks noChangeArrowheads="1"/>
          </p:cNvSpPr>
          <p:nvPr/>
        </p:nvSpPr>
        <p:spPr bwMode="auto">
          <a:xfrm>
            <a:off x="1358900" y="1809750"/>
            <a:ext cx="252413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34" name="Rectangle 84"/>
          <p:cNvSpPr>
            <a:spLocks noChangeArrowheads="1"/>
          </p:cNvSpPr>
          <p:nvPr/>
        </p:nvSpPr>
        <p:spPr bwMode="auto">
          <a:xfrm>
            <a:off x="1916113" y="4398963"/>
            <a:ext cx="252412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35" name="Rectangle 86"/>
          <p:cNvSpPr>
            <a:spLocks noChangeArrowheads="1"/>
          </p:cNvSpPr>
          <p:nvPr/>
        </p:nvSpPr>
        <p:spPr bwMode="auto">
          <a:xfrm>
            <a:off x="6742113" y="3995738"/>
            <a:ext cx="252412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36" name="Rectangle 87"/>
          <p:cNvSpPr>
            <a:spLocks noChangeArrowheads="1"/>
          </p:cNvSpPr>
          <p:nvPr/>
        </p:nvSpPr>
        <p:spPr bwMode="auto">
          <a:xfrm>
            <a:off x="5624513" y="1943100"/>
            <a:ext cx="252412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37" name="Rectangle 88"/>
          <p:cNvSpPr>
            <a:spLocks noChangeArrowheads="1"/>
          </p:cNvSpPr>
          <p:nvPr/>
        </p:nvSpPr>
        <p:spPr bwMode="auto">
          <a:xfrm>
            <a:off x="3536950" y="1979613"/>
            <a:ext cx="252413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38" name="Rectangle 89"/>
          <p:cNvSpPr>
            <a:spLocks noChangeArrowheads="1"/>
          </p:cNvSpPr>
          <p:nvPr/>
        </p:nvSpPr>
        <p:spPr bwMode="auto">
          <a:xfrm>
            <a:off x="2349500" y="1943100"/>
            <a:ext cx="252413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39" name="Oval 93"/>
          <p:cNvSpPr>
            <a:spLocks noChangeArrowheads="1"/>
          </p:cNvSpPr>
          <p:nvPr/>
        </p:nvSpPr>
        <p:spPr bwMode="auto">
          <a:xfrm>
            <a:off x="2235200" y="4470400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0" name="Oval 94"/>
          <p:cNvSpPr>
            <a:spLocks noChangeArrowheads="1"/>
          </p:cNvSpPr>
          <p:nvPr/>
        </p:nvSpPr>
        <p:spPr bwMode="auto">
          <a:xfrm>
            <a:off x="2489200" y="4470400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1" name="Oval 95"/>
          <p:cNvSpPr>
            <a:spLocks noChangeArrowheads="1"/>
          </p:cNvSpPr>
          <p:nvPr/>
        </p:nvSpPr>
        <p:spPr bwMode="auto">
          <a:xfrm>
            <a:off x="2740025" y="4470400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2" name="Oval 96"/>
          <p:cNvSpPr>
            <a:spLocks noChangeArrowheads="1"/>
          </p:cNvSpPr>
          <p:nvPr/>
        </p:nvSpPr>
        <p:spPr bwMode="auto">
          <a:xfrm>
            <a:off x="3143250" y="44402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3" name="Oval 97"/>
          <p:cNvSpPr>
            <a:spLocks noChangeArrowheads="1"/>
          </p:cNvSpPr>
          <p:nvPr/>
        </p:nvSpPr>
        <p:spPr bwMode="auto">
          <a:xfrm>
            <a:off x="3138488" y="4443413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4" name="Oval 98"/>
          <p:cNvSpPr>
            <a:spLocks noChangeArrowheads="1"/>
          </p:cNvSpPr>
          <p:nvPr/>
        </p:nvSpPr>
        <p:spPr bwMode="auto">
          <a:xfrm>
            <a:off x="3389313" y="4443413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5" name="Oval 99"/>
          <p:cNvSpPr>
            <a:spLocks noChangeArrowheads="1"/>
          </p:cNvSpPr>
          <p:nvPr/>
        </p:nvSpPr>
        <p:spPr bwMode="auto">
          <a:xfrm>
            <a:off x="3643313" y="4443413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6" name="Oval 103"/>
          <p:cNvSpPr>
            <a:spLocks noChangeArrowheads="1"/>
          </p:cNvSpPr>
          <p:nvPr/>
        </p:nvSpPr>
        <p:spPr bwMode="auto">
          <a:xfrm>
            <a:off x="5435600" y="446087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7" name="Oval 104"/>
          <p:cNvSpPr>
            <a:spLocks noChangeArrowheads="1"/>
          </p:cNvSpPr>
          <p:nvPr/>
        </p:nvSpPr>
        <p:spPr bwMode="auto">
          <a:xfrm>
            <a:off x="5689600" y="446087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8" name="Oval 105"/>
          <p:cNvSpPr>
            <a:spLocks noChangeArrowheads="1"/>
          </p:cNvSpPr>
          <p:nvPr/>
        </p:nvSpPr>
        <p:spPr bwMode="auto">
          <a:xfrm>
            <a:off x="5940425" y="446087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49" name="Oval 106"/>
          <p:cNvSpPr>
            <a:spLocks noChangeArrowheads="1"/>
          </p:cNvSpPr>
          <p:nvPr/>
        </p:nvSpPr>
        <p:spPr bwMode="auto">
          <a:xfrm>
            <a:off x="6261100" y="44577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0" name="Oval 107"/>
          <p:cNvSpPr>
            <a:spLocks noChangeArrowheads="1"/>
          </p:cNvSpPr>
          <p:nvPr/>
        </p:nvSpPr>
        <p:spPr bwMode="auto">
          <a:xfrm>
            <a:off x="6256338" y="446087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1" name="Oval 108"/>
          <p:cNvSpPr>
            <a:spLocks noChangeArrowheads="1"/>
          </p:cNvSpPr>
          <p:nvPr/>
        </p:nvSpPr>
        <p:spPr bwMode="auto">
          <a:xfrm>
            <a:off x="6507163" y="446087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2" name="Oval 109"/>
          <p:cNvSpPr>
            <a:spLocks noChangeArrowheads="1"/>
          </p:cNvSpPr>
          <p:nvPr/>
        </p:nvSpPr>
        <p:spPr bwMode="auto">
          <a:xfrm>
            <a:off x="7173913" y="4256088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3" name="Oval 110"/>
          <p:cNvSpPr>
            <a:spLocks noChangeArrowheads="1"/>
          </p:cNvSpPr>
          <p:nvPr/>
        </p:nvSpPr>
        <p:spPr bwMode="auto">
          <a:xfrm>
            <a:off x="7011988" y="446087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4" name="Oval 111"/>
          <p:cNvSpPr>
            <a:spLocks noChangeArrowheads="1"/>
          </p:cNvSpPr>
          <p:nvPr/>
        </p:nvSpPr>
        <p:spPr bwMode="auto">
          <a:xfrm>
            <a:off x="4378325" y="44497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5" name="Oval 112"/>
          <p:cNvSpPr>
            <a:spLocks noChangeArrowheads="1"/>
          </p:cNvSpPr>
          <p:nvPr/>
        </p:nvSpPr>
        <p:spPr bwMode="auto">
          <a:xfrm>
            <a:off x="4373563" y="4452938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6" name="Oval 113"/>
          <p:cNvSpPr>
            <a:spLocks noChangeArrowheads="1"/>
          </p:cNvSpPr>
          <p:nvPr/>
        </p:nvSpPr>
        <p:spPr bwMode="auto">
          <a:xfrm>
            <a:off x="4624388" y="4452938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7" name="Oval 114"/>
          <p:cNvSpPr>
            <a:spLocks noChangeArrowheads="1"/>
          </p:cNvSpPr>
          <p:nvPr/>
        </p:nvSpPr>
        <p:spPr bwMode="auto">
          <a:xfrm>
            <a:off x="4878388" y="4452938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8" name="Oval 115"/>
          <p:cNvSpPr>
            <a:spLocks noChangeArrowheads="1"/>
          </p:cNvSpPr>
          <p:nvPr/>
        </p:nvSpPr>
        <p:spPr bwMode="auto">
          <a:xfrm>
            <a:off x="5202238" y="446087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59" name="Oval 116"/>
          <p:cNvSpPr>
            <a:spLocks noChangeArrowheads="1"/>
          </p:cNvSpPr>
          <p:nvPr/>
        </p:nvSpPr>
        <p:spPr bwMode="auto">
          <a:xfrm>
            <a:off x="2028825" y="18319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0" name="Oval 117"/>
          <p:cNvSpPr>
            <a:spLocks noChangeArrowheads="1"/>
          </p:cNvSpPr>
          <p:nvPr/>
        </p:nvSpPr>
        <p:spPr bwMode="auto">
          <a:xfrm>
            <a:off x="2024063" y="1835150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1" name="Oval 118"/>
          <p:cNvSpPr>
            <a:spLocks noChangeArrowheads="1"/>
          </p:cNvSpPr>
          <p:nvPr/>
        </p:nvSpPr>
        <p:spPr bwMode="auto">
          <a:xfrm>
            <a:off x="2274888" y="1835150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2" name="Oval 119"/>
          <p:cNvSpPr>
            <a:spLocks noChangeArrowheads="1"/>
          </p:cNvSpPr>
          <p:nvPr/>
        </p:nvSpPr>
        <p:spPr bwMode="auto">
          <a:xfrm>
            <a:off x="2528888" y="1835150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3" name="Oval 120"/>
          <p:cNvSpPr>
            <a:spLocks noChangeArrowheads="1"/>
          </p:cNvSpPr>
          <p:nvPr/>
        </p:nvSpPr>
        <p:spPr bwMode="auto">
          <a:xfrm>
            <a:off x="2779713" y="1835150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4" name="Oval 121"/>
          <p:cNvSpPr>
            <a:spLocks noChangeArrowheads="1"/>
          </p:cNvSpPr>
          <p:nvPr/>
        </p:nvSpPr>
        <p:spPr bwMode="auto">
          <a:xfrm>
            <a:off x="3182938" y="17970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5" name="Oval 122"/>
          <p:cNvSpPr>
            <a:spLocks noChangeArrowheads="1"/>
          </p:cNvSpPr>
          <p:nvPr/>
        </p:nvSpPr>
        <p:spPr bwMode="auto">
          <a:xfrm>
            <a:off x="3178175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6" name="Oval 123"/>
          <p:cNvSpPr>
            <a:spLocks noChangeArrowheads="1"/>
          </p:cNvSpPr>
          <p:nvPr/>
        </p:nvSpPr>
        <p:spPr bwMode="auto">
          <a:xfrm>
            <a:off x="3429000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7" name="Oval 124"/>
          <p:cNvSpPr>
            <a:spLocks noChangeArrowheads="1"/>
          </p:cNvSpPr>
          <p:nvPr/>
        </p:nvSpPr>
        <p:spPr bwMode="auto">
          <a:xfrm>
            <a:off x="3683000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8" name="Oval 125"/>
          <p:cNvSpPr>
            <a:spLocks noChangeArrowheads="1"/>
          </p:cNvSpPr>
          <p:nvPr/>
        </p:nvSpPr>
        <p:spPr bwMode="auto">
          <a:xfrm>
            <a:off x="3933825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69" name="Oval 126"/>
          <p:cNvSpPr>
            <a:spLocks noChangeArrowheads="1"/>
          </p:cNvSpPr>
          <p:nvPr/>
        </p:nvSpPr>
        <p:spPr bwMode="auto">
          <a:xfrm>
            <a:off x="4154488" y="17970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0" name="Oval 127"/>
          <p:cNvSpPr>
            <a:spLocks noChangeArrowheads="1"/>
          </p:cNvSpPr>
          <p:nvPr/>
        </p:nvSpPr>
        <p:spPr bwMode="auto">
          <a:xfrm>
            <a:off x="4149725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1" name="Oval 128"/>
          <p:cNvSpPr>
            <a:spLocks noChangeArrowheads="1"/>
          </p:cNvSpPr>
          <p:nvPr/>
        </p:nvSpPr>
        <p:spPr bwMode="auto">
          <a:xfrm>
            <a:off x="4400550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2" name="Oval 129"/>
          <p:cNvSpPr>
            <a:spLocks noChangeArrowheads="1"/>
          </p:cNvSpPr>
          <p:nvPr/>
        </p:nvSpPr>
        <p:spPr bwMode="auto">
          <a:xfrm>
            <a:off x="4654550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3" name="Oval 130"/>
          <p:cNvSpPr>
            <a:spLocks noChangeArrowheads="1"/>
          </p:cNvSpPr>
          <p:nvPr/>
        </p:nvSpPr>
        <p:spPr bwMode="auto">
          <a:xfrm>
            <a:off x="4905375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4" name="Oval 131"/>
          <p:cNvSpPr>
            <a:spLocks noChangeArrowheads="1"/>
          </p:cNvSpPr>
          <p:nvPr/>
        </p:nvSpPr>
        <p:spPr bwMode="auto">
          <a:xfrm>
            <a:off x="5307013" y="17970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5" name="Oval 132"/>
          <p:cNvSpPr>
            <a:spLocks noChangeArrowheads="1"/>
          </p:cNvSpPr>
          <p:nvPr/>
        </p:nvSpPr>
        <p:spPr bwMode="auto">
          <a:xfrm>
            <a:off x="5302250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6" name="Oval 133"/>
          <p:cNvSpPr>
            <a:spLocks noChangeArrowheads="1"/>
          </p:cNvSpPr>
          <p:nvPr/>
        </p:nvSpPr>
        <p:spPr bwMode="auto">
          <a:xfrm>
            <a:off x="5553075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7" name="Oval 134"/>
          <p:cNvSpPr>
            <a:spLocks noChangeArrowheads="1"/>
          </p:cNvSpPr>
          <p:nvPr/>
        </p:nvSpPr>
        <p:spPr bwMode="auto">
          <a:xfrm>
            <a:off x="5807075" y="18002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8" name="Oval 137"/>
          <p:cNvSpPr>
            <a:spLocks noChangeArrowheads="1"/>
          </p:cNvSpPr>
          <p:nvPr/>
        </p:nvSpPr>
        <p:spPr bwMode="auto">
          <a:xfrm>
            <a:off x="2924175" y="4470400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79" name="Oval 141"/>
          <p:cNvSpPr>
            <a:spLocks noChangeArrowheads="1"/>
          </p:cNvSpPr>
          <p:nvPr/>
        </p:nvSpPr>
        <p:spPr bwMode="auto">
          <a:xfrm>
            <a:off x="1700213" y="29527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0" name="Oval 142"/>
          <p:cNvSpPr>
            <a:spLocks noChangeArrowheads="1"/>
          </p:cNvSpPr>
          <p:nvPr/>
        </p:nvSpPr>
        <p:spPr bwMode="auto">
          <a:xfrm>
            <a:off x="1700213" y="27003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1" name="Oval 143"/>
          <p:cNvSpPr>
            <a:spLocks noChangeArrowheads="1"/>
          </p:cNvSpPr>
          <p:nvPr/>
        </p:nvSpPr>
        <p:spPr bwMode="auto">
          <a:xfrm>
            <a:off x="1700213" y="244792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2" name="Oval 144"/>
          <p:cNvSpPr>
            <a:spLocks noChangeArrowheads="1"/>
          </p:cNvSpPr>
          <p:nvPr/>
        </p:nvSpPr>
        <p:spPr bwMode="auto">
          <a:xfrm>
            <a:off x="1700213" y="21732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3" name="Oval 145"/>
          <p:cNvSpPr>
            <a:spLocks noChangeArrowheads="1"/>
          </p:cNvSpPr>
          <p:nvPr/>
        </p:nvSpPr>
        <p:spPr bwMode="auto">
          <a:xfrm>
            <a:off x="1695450" y="2955925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4" name="Oval 146"/>
          <p:cNvSpPr>
            <a:spLocks noChangeArrowheads="1"/>
          </p:cNvSpPr>
          <p:nvPr/>
        </p:nvSpPr>
        <p:spPr bwMode="auto">
          <a:xfrm>
            <a:off x="1700213" y="43942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5" name="Oval 147"/>
          <p:cNvSpPr>
            <a:spLocks noChangeArrowheads="1"/>
          </p:cNvSpPr>
          <p:nvPr/>
        </p:nvSpPr>
        <p:spPr bwMode="auto">
          <a:xfrm>
            <a:off x="1700213" y="41417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6" name="Oval 148"/>
          <p:cNvSpPr>
            <a:spLocks noChangeArrowheads="1"/>
          </p:cNvSpPr>
          <p:nvPr/>
        </p:nvSpPr>
        <p:spPr bwMode="auto">
          <a:xfrm>
            <a:off x="1700213" y="38893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7" name="Oval 149"/>
          <p:cNvSpPr>
            <a:spLocks noChangeArrowheads="1"/>
          </p:cNvSpPr>
          <p:nvPr/>
        </p:nvSpPr>
        <p:spPr bwMode="auto">
          <a:xfrm>
            <a:off x="1700213" y="36147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8" name="Oval 152"/>
          <p:cNvSpPr>
            <a:spLocks noChangeArrowheads="1"/>
          </p:cNvSpPr>
          <p:nvPr/>
        </p:nvSpPr>
        <p:spPr bwMode="auto">
          <a:xfrm>
            <a:off x="6237288" y="42179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89" name="Oval 153"/>
          <p:cNvSpPr>
            <a:spLocks noChangeArrowheads="1"/>
          </p:cNvSpPr>
          <p:nvPr/>
        </p:nvSpPr>
        <p:spPr bwMode="auto">
          <a:xfrm>
            <a:off x="6205538" y="42402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0" name="Oval 156"/>
          <p:cNvSpPr>
            <a:spLocks noChangeArrowheads="1"/>
          </p:cNvSpPr>
          <p:nvPr/>
        </p:nvSpPr>
        <p:spPr bwMode="auto">
          <a:xfrm>
            <a:off x="6205538" y="28400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1" name="Oval 157"/>
          <p:cNvSpPr>
            <a:spLocks noChangeArrowheads="1"/>
          </p:cNvSpPr>
          <p:nvPr/>
        </p:nvSpPr>
        <p:spPr bwMode="auto">
          <a:xfrm>
            <a:off x="6205538" y="258762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2" name="Oval 158"/>
          <p:cNvSpPr>
            <a:spLocks noChangeArrowheads="1"/>
          </p:cNvSpPr>
          <p:nvPr/>
        </p:nvSpPr>
        <p:spPr bwMode="auto">
          <a:xfrm>
            <a:off x="6205538" y="23352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3" name="Oval 159"/>
          <p:cNvSpPr>
            <a:spLocks noChangeArrowheads="1"/>
          </p:cNvSpPr>
          <p:nvPr/>
        </p:nvSpPr>
        <p:spPr bwMode="auto">
          <a:xfrm>
            <a:off x="6205538" y="20605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4" name="Oval 160"/>
          <p:cNvSpPr>
            <a:spLocks noChangeArrowheads="1"/>
          </p:cNvSpPr>
          <p:nvPr/>
        </p:nvSpPr>
        <p:spPr bwMode="auto">
          <a:xfrm>
            <a:off x="6200775" y="2843213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5" name="Oval 162"/>
          <p:cNvSpPr>
            <a:spLocks noChangeArrowheads="1"/>
          </p:cNvSpPr>
          <p:nvPr/>
        </p:nvSpPr>
        <p:spPr bwMode="auto">
          <a:xfrm>
            <a:off x="6205538" y="40290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6" name="Oval 163"/>
          <p:cNvSpPr>
            <a:spLocks noChangeArrowheads="1"/>
          </p:cNvSpPr>
          <p:nvPr/>
        </p:nvSpPr>
        <p:spPr bwMode="auto">
          <a:xfrm>
            <a:off x="6205538" y="37766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7" name="Oval 164"/>
          <p:cNvSpPr>
            <a:spLocks noChangeArrowheads="1"/>
          </p:cNvSpPr>
          <p:nvPr/>
        </p:nvSpPr>
        <p:spPr bwMode="auto">
          <a:xfrm>
            <a:off x="6205538" y="350202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8" name="Oval 165"/>
          <p:cNvSpPr>
            <a:spLocks noChangeArrowheads="1"/>
          </p:cNvSpPr>
          <p:nvPr/>
        </p:nvSpPr>
        <p:spPr bwMode="auto">
          <a:xfrm>
            <a:off x="6597650" y="32766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399" name="Oval 166"/>
          <p:cNvSpPr>
            <a:spLocks noChangeArrowheads="1"/>
          </p:cNvSpPr>
          <p:nvPr/>
        </p:nvSpPr>
        <p:spPr bwMode="auto">
          <a:xfrm>
            <a:off x="6597650" y="34925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00" name="Oval 167"/>
          <p:cNvSpPr>
            <a:spLocks noChangeArrowheads="1"/>
          </p:cNvSpPr>
          <p:nvPr/>
        </p:nvSpPr>
        <p:spPr bwMode="auto">
          <a:xfrm>
            <a:off x="6597650" y="37084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01" name="Text Box 168"/>
          <p:cNvSpPr txBox="1">
            <a:spLocks noChangeArrowheads="1"/>
          </p:cNvSpPr>
          <p:nvPr/>
        </p:nvSpPr>
        <p:spPr bwMode="auto">
          <a:xfrm>
            <a:off x="1979613" y="1125538"/>
            <a:ext cx="2881312" cy="336550"/>
          </a:xfrm>
          <a:prstGeom prst="rect">
            <a:avLst/>
          </a:prstGeom>
          <a:solidFill>
            <a:srgbClr val="660066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algn="ctr"/>
            <a:r>
              <a:rPr kumimoji="0" lang="zh-CN" altLang="en-US" sz="1600" b="1">
                <a:solidFill>
                  <a:srgbClr val="FFFF00"/>
                </a:solidFill>
                <a:ea typeface="楷体_GB2312" pitchFamily="49" charset="-122"/>
              </a:rPr>
              <a:t>外场测试控制、示范演示中心</a:t>
            </a:r>
          </a:p>
        </p:txBody>
      </p:sp>
      <p:sp>
        <p:nvSpPr>
          <p:cNvPr id="739402" name="Line 169"/>
          <p:cNvSpPr>
            <a:spLocks noChangeShapeType="1"/>
          </p:cNvSpPr>
          <p:nvPr/>
        </p:nvSpPr>
        <p:spPr bwMode="auto">
          <a:xfrm>
            <a:off x="3549650" y="1225550"/>
            <a:ext cx="365125" cy="2300288"/>
          </a:xfrm>
          <a:prstGeom prst="line">
            <a:avLst/>
          </a:prstGeom>
          <a:noFill/>
          <a:ln w="28575">
            <a:solidFill>
              <a:srgbClr val="66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03" name="Line 172"/>
          <p:cNvSpPr>
            <a:spLocks noChangeShapeType="1"/>
          </p:cNvSpPr>
          <p:nvPr/>
        </p:nvSpPr>
        <p:spPr bwMode="auto">
          <a:xfrm>
            <a:off x="1123950" y="3311525"/>
            <a:ext cx="55451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04" name="Line 174"/>
          <p:cNvSpPr>
            <a:spLocks noChangeShapeType="1"/>
          </p:cNvSpPr>
          <p:nvPr/>
        </p:nvSpPr>
        <p:spPr bwMode="auto">
          <a:xfrm>
            <a:off x="1123950" y="3275013"/>
            <a:ext cx="55451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05" name="Line 175"/>
          <p:cNvSpPr>
            <a:spLocks noChangeShapeType="1"/>
          </p:cNvSpPr>
          <p:nvPr/>
        </p:nvSpPr>
        <p:spPr bwMode="auto">
          <a:xfrm>
            <a:off x="1123950" y="3395663"/>
            <a:ext cx="5508625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06" name="Line 176"/>
          <p:cNvSpPr>
            <a:spLocks noChangeShapeType="1"/>
          </p:cNvSpPr>
          <p:nvPr/>
        </p:nvSpPr>
        <p:spPr bwMode="auto">
          <a:xfrm>
            <a:off x="1123950" y="3359150"/>
            <a:ext cx="55451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07" name="Line 177"/>
          <p:cNvSpPr>
            <a:spLocks noChangeShapeType="1"/>
          </p:cNvSpPr>
          <p:nvPr/>
        </p:nvSpPr>
        <p:spPr bwMode="auto">
          <a:xfrm>
            <a:off x="1123950" y="3240088"/>
            <a:ext cx="55451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08" name="Line 178"/>
          <p:cNvSpPr>
            <a:spLocks noChangeShapeType="1"/>
          </p:cNvSpPr>
          <p:nvPr/>
        </p:nvSpPr>
        <p:spPr bwMode="auto">
          <a:xfrm flipV="1">
            <a:off x="1123950" y="3200400"/>
            <a:ext cx="5508625" cy="3175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09" name="Line 179"/>
          <p:cNvSpPr>
            <a:spLocks noChangeShapeType="1"/>
          </p:cNvSpPr>
          <p:nvPr/>
        </p:nvSpPr>
        <p:spPr bwMode="auto">
          <a:xfrm flipH="1">
            <a:off x="1736725" y="2232025"/>
            <a:ext cx="0" cy="2268538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10" name="Line 188"/>
          <p:cNvSpPr>
            <a:spLocks noChangeShapeType="1"/>
          </p:cNvSpPr>
          <p:nvPr/>
        </p:nvSpPr>
        <p:spPr bwMode="auto">
          <a:xfrm>
            <a:off x="2276475" y="4506913"/>
            <a:ext cx="4824413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11" name="Line 189"/>
          <p:cNvSpPr>
            <a:spLocks noChangeShapeType="1"/>
          </p:cNvSpPr>
          <p:nvPr/>
        </p:nvSpPr>
        <p:spPr bwMode="auto">
          <a:xfrm>
            <a:off x="2024063" y="1871663"/>
            <a:ext cx="4811712" cy="11112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12" name="Line 190"/>
          <p:cNvSpPr>
            <a:spLocks noChangeShapeType="1"/>
          </p:cNvSpPr>
          <p:nvPr/>
        </p:nvSpPr>
        <p:spPr bwMode="auto">
          <a:xfrm flipH="1">
            <a:off x="1557338" y="2339975"/>
            <a:ext cx="34925" cy="198120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13" name="Line 194"/>
          <p:cNvSpPr>
            <a:spLocks noChangeShapeType="1"/>
          </p:cNvSpPr>
          <p:nvPr/>
        </p:nvSpPr>
        <p:spPr bwMode="auto">
          <a:xfrm>
            <a:off x="1736725" y="4146550"/>
            <a:ext cx="396875" cy="288925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14" name="Rectangle 196"/>
          <p:cNvSpPr>
            <a:spLocks noChangeArrowheads="1"/>
          </p:cNvSpPr>
          <p:nvPr/>
        </p:nvSpPr>
        <p:spPr bwMode="auto">
          <a:xfrm>
            <a:off x="1949450" y="5194300"/>
            <a:ext cx="252413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15" name="Oval 197"/>
          <p:cNvSpPr>
            <a:spLocks noChangeArrowheads="1"/>
          </p:cNvSpPr>
          <p:nvPr/>
        </p:nvSpPr>
        <p:spPr bwMode="auto">
          <a:xfrm>
            <a:off x="269875" y="5213350"/>
            <a:ext cx="144463" cy="142875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16" name="Text Box 198"/>
          <p:cNvSpPr txBox="1">
            <a:spLocks noChangeArrowheads="1"/>
          </p:cNvSpPr>
          <p:nvPr/>
        </p:nvSpPr>
        <p:spPr bwMode="auto">
          <a:xfrm>
            <a:off x="496888" y="5132388"/>
            <a:ext cx="1368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1400" b="1">
                <a:solidFill>
                  <a:srgbClr val="FF0000"/>
                </a:solidFill>
                <a:ea typeface="宋体" pitchFamily="2" charset="-122"/>
              </a:rPr>
              <a:t>无线接入单元</a:t>
            </a:r>
          </a:p>
        </p:txBody>
      </p:sp>
      <p:sp>
        <p:nvSpPr>
          <p:cNvPr id="739417" name="Text Box 199"/>
          <p:cNvSpPr txBox="1">
            <a:spLocks noChangeArrowheads="1"/>
          </p:cNvSpPr>
          <p:nvPr/>
        </p:nvSpPr>
        <p:spPr bwMode="auto">
          <a:xfrm>
            <a:off x="2286000" y="5132388"/>
            <a:ext cx="971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1400" b="1">
                <a:solidFill>
                  <a:srgbClr val="FF0000"/>
                </a:solidFill>
                <a:ea typeface="宋体" pitchFamily="2" charset="-122"/>
              </a:rPr>
              <a:t>室外机房</a:t>
            </a:r>
          </a:p>
        </p:txBody>
      </p:sp>
      <p:sp>
        <p:nvSpPr>
          <p:cNvPr id="739418" name="Rectangle 200"/>
          <p:cNvSpPr>
            <a:spLocks noChangeArrowheads="1"/>
          </p:cNvSpPr>
          <p:nvPr/>
        </p:nvSpPr>
        <p:spPr bwMode="auto">
          <a:xfrm>
            <a:off x="6489700" y="4319588"/>
            <a:ext cx="252413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19" name="Rectangle 201"/>
          <p:cNvSpPr>
            <a:spLocks noChangeArrowheads="1"/>
          </p:cNvSpPr>
          <p:nvPr/>
        </p:nvSpPr>
        <p:spPr bwMode="auto">
          <a:xfrm rot="-5400000">
            <a:off x="1213645" y="3561556"/>
            <a:ext cx="252412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20" name="Oval 202"/>
          <p:cNvSpPr>
            <a:spLocks noChangeArrowheads="1"/>
          </p:cNvSpPr>
          <p:nvPr/>
        </p:nvSpPr>
        <p:spPr bwMode="auto">
          <a:xfrm>
            <a:off x="1089025" y="27003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21" name="Oval 204"/>
          <p:cNvSpPr>
            <a:spLocks noChangeArrowheads="1"/>
          </p:cNvSpPr>
          <p:nvPr/>
        </p:nvSpPr>
        <p:spPr bwMode="auto">
          <a:xfrm>
            <a:off x="1089025" y="35163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22" name="Oval 205"/>
          <p:cNvSpPr>
            <a:spLocks noChangeArrowheads="1"/>
          </p:cNvSpPr>
          <p:nvPr/>
        </p:nvSpPr>
        <p:spPr bwMode="auto">
          <a:xfrm>
            <a:off x="1089025" y="32639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23" name="Oval 206"/>
          <p:cNvSpPr>
            <a:spLocks noChangeArrowheads="1"/>
          </p:cNvSpPr>
          <p:nvPr/>
        </p:nvSpPr>
        <p:spPr bwMode="auto">
          <a:xfrm>
            <a:off x="1089025" y="29892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24" name="Line 207"/>
          <p:cNvSpPr>
            <a:spLocks noChangeShapeType="1"/>
          </p:cNvSpPr>
          <p:nvPr/>
        </p:nvSpPr>
        <p:spPr bwMode="auto">
          <a:xfrm>
            <a:off x="1125538" y="2724150"/>
            <a:ext cx="14287" cy="83820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25" name="Oval 217"/>
          <p:cNvSpPr>
            <a:spLocks noChangeArrowheads="1"/>
          </p:cNvSpPr>
          <p:nvPr/>
        </p:nvSpPr>
        <p:spPr bwMode="auto">
          <a:xfrm>
            <a:off x="1484313" y="23749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26" name="Oval 218"/>
          <p:cNvSpPr>
            <a:spLocks noChangeArrowheads="1"/>
          </p:cNvSpPr>
          <p:nvPr/>
        </p:nvSpPr>
        <p:spPr bwMode="auto">
          <a:xfrm>
            <a:off x="1484313" y="266382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27" name="Oval 219"/>
          <p:cNvSpPr>
            <a:spLocks noChangeArrowheads="1"/>
          </p:cNvSpPr>
          <p:nvPr/>
        </p:nvSpPr>
        <p:spPr bwMode="auto">
          <a:xfrm>
            <a:off x="1484313" y="29146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28" name="Oval 220"/>
          <p:cNvSpPr>
            <a:spLocks noChangeArrowheads="1"/>
          </p:cNvSpPr>
          <p:nvPr/>
        </p:nvSpPr>
        <p:spPr bwMode="auto">
          <a:xfrm>
            <a:off x="1484313" y="32035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29" name="Oval 221"/>
          <p:cNvSpPr>
            <a:spLocks noChangeArrowheads="1"/>
          </p:cNvSpPr>
          <p:nvPr/>
        </p:nvSpPr>
        <p:spPr bwMode="auto">
          <a:xfrm>
            <a:off x="1484313" y="34909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30" name="Oval 222"/>
          <p:cNvSpPr>
            <a:spLocks noChangeArrowheads="1"/>
          </p:cNvSpPr>
          <p:nvPr/>
        </p:nvSpPr>
        <p:spPr bwMode="auto">
          <a:xfrm>
            <a:off x="1484313" y="37798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31" name="Line 223"/>
          <p:cNvSpPr>
            <a:spLocks noChangeShapeType="1"/>
          </p:cNvSpPr>
          <p:nvPr/>
        </p:nvSpPr>
        <p:spPr bwMode="auto">
          <a:xfrm flipH="1">
            <a:off x="1520825" y="2411413"/>
            <a:ext cx="0" cy="1655762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32" name="Oval 224"/>
          <p:cNvSpPr>
            <a:spLocks noChangeArrowheads="1"/>
          </p:cNvSpPr>
          <p:nvPr/>
        </p:nvSpPr>
        <p:spPr bwMode="auto">
          <a:xfrm>
            <a:off x="1484313" y="40322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33" name="Oval 226"/>
          <p:cNvSpPr>
            <a:spLocks noChangeArrowheads="1"/>
          </p:cNvSpPr>
          <p:nvPr/>
        </p:nvSpPr>
        <p:spPr bwMode="auto">
          <a:xfrm>
            <a:off x="2060575" y="21955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34" name="Oval 227"/>
          <p:cNvSpPr>
            <a:spLocks noChangeArrowheads="1"/>
          </p:cNvSpPr>
          <p:nvPr/>
        </p:nvSpPr>
        <p:spPr bwMode="auto">
          <a:xfrm>
            <a:off x="2060575" y="24844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35" name="Oval 228"/>
          <p:cNvSpPr>
            <a:spLocks noChangeArrowheads="1"/>
          </p:cNvSpPr>
          <p:nvPr/>
        </p:nvSpPr>
        <p:spPr bwMode="auto">
          <a:xfrm>
            <a:off x="2060575" y="27352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36" name="Oval 229"/>
          <p:cNvSpPr>
            <a:spLocks noChangeArrowheads="1"/>
          </p:cNvSpPr>
          <p:nvPr/>
        </p:nvSpPr>
        <p:spPr bwMode="auto">
          <a:xfrm>
            <a:off x="2060575" y="30241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37" name="Oval 230"/>
          <p:cNvSpPr>
            <a:spLocks noChangeArrowheads="1"/>
          </p:cNvSpPr>
          <p:nvPr/>
        </p:nvSpPr>
        <p:spPr bwMode="auto">
          <a:xfrm>
            <a:off x="2060575" y="40671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38" name="Oval 231"/>
          <p:cNvSpPr>
            <a:spLocks noChangeArrowheads="1"/>
          </p:cNvSpPr>
          <p:nvPr/>
        </p:nvSpPr>
        <p:spPr bwMode="auto">
          <a:xfrm>
            <a:off x="2060575" y="36004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39" name="Line 232"/>
          <p:cNvSpPr>
            <a:spLocks noChangeShapeType="1"/>
          </p:cNvSpPr>
          <p:nvPr/>
        </p:nvSpPr>
        <p:spPr bwMode="auto">
          <a:xfrm flipH="1">
            <a:off x="2097088" y="2232025"/>
            <a:ext cx="0" cy="2160588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40" name="Oval 233"/>
          <p:cNvSpPr>
            <a:spLocks noChangeArrowheads="1"/>
          </p:cNvSpPr>
          <p:nvPr/>
        </p:nvSpPr>
        <p:spPr bwMode="auto">
          <a:xfrm>
            <a:off x="2060575" y="38528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41" name="Oval 237"/>
          <p:cNvSpPr>
            <a:spLocks noChangeArrowheads="1"/>
          </p:cNvSpPr>
          <p:nvPr/>
        </p:nvSpPr>
        <p:spPr bwMode="auto">
          <a:xfrm>
            <a:off x="2528888" y="35639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42" name="Oval 238"/>
          <p:cNvSpPr>
            <a:spLocks noChangeArrowheads="1"/>
          </p:cNvSpPr>
          <p:nvPr/>
        </p:nvSpPr>
        <p:spPr bwMode="auto">
          <a:xfrm>
            <a:off x="2528888" y="38512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43" name="Oval 239"/>
          <p:cNvSpPr>
            <a:spLocks noChangeArrowheads="1"/>
          </p:cNvSpPr>
          <p:nvPr/>
        </p:nvSpPr>
        <p:spPr bwMode="auto">
          <a:xfrm>
            <a:off x="2528888" y="41402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44" name="Line 240"/>
          <p:cNvSpPr>
            <a:spLocks noChangeShapeType="1"/>
          </p:cNvSpPr>
          <p:nvPr/>
        </p:nvSpPr>
        <p:spPr bwMode="auto">
          <a:xfrm flipH="1">
            <a:off x="2565400" y="3384550"/>
            <a:ext cx="0" cy="1042988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45" name="Oval 241"/>
          <p:cNvSpPr>
            <a:spLocks noChangeArrowheads="1"/>
          </p:cNvSpPr>
          <p:nvPr/>
        </p:nvSpPr>
        <p:spPr bwMode="auto">
          <a:xfrm>
            <a:off x="2528888" y="43926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46" name="Oval 242"/>
          <p:cNvSpPr>
            <a:spLocks noChangeArrowheads="1"/>
          </p:cNvSpPr>
          <p:nvPr/>
        </p:nvSpPr>
        <p:spPr bwMode="auto">
          <a:xfrm>
            <a:off x="2060575" y="43195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47" name="Line 243"/>
          <p:cNvSpPr>
            <a:spLocks noChangeShapeType="1"/>
          </p:cNvSpPr>
          <p:nvPr/>
        </p:nvSpPr>
        <p:spPr bwMode="auto">
          <a:xfrm>
            <a:off x="2133600" y="4110038"/>
            <a:ext cx="142875" cy="396875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48" name="Oval 244"/>
          <p:cNvSpPr>
            <a:spLocks noChangeArrowheads="1"/>
          </p:cNvSpPr>
          <p:nvPr/>
        </p:nvSpPr>
        <p:spPr bwMode="auto">
          <a:xfrm>
            <a:off x="3176588" y="352742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49" name="Oval 245"/>
          <p:cNvSpPr>
            <a:spLocks noChangeArrowheads="1"/>
          </p:cNvSpPr>
          <p:nvPr/>
        </p:nvSpPr>
        <p:spPr bwMode="auto">
          <a:xfrm>
            <a:off x="3176588" y="38147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50" name="Oval 246"/>
          <p:cNvSpPr>
            <a:spLocks noChangeArrowheads="1"/>
          </p:cNvSpPr>
          <p:nvPr/>
        </p:nvSpPr>
        <p:spPr bwMode="auto">
          <a:xfrm>
            <a:off x="3176588" y="41036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51" name="Line 247"/>
          <p:cNvSpPr>
            <a:spLocks noChangeShapeType="1"/>
          </p:cNvSpPr>
          <p:nvPr/>
        </p:nvSpPr>
        <p:spPr bwMode="auto">
          <a:xfrm flipH="1">
            <a:off x="3213100" y="3384550"/>
            <a:ext cx="0" cy="1006475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52" name="Oval 248"/>
          <p:cNvSpPr>
            <a:spLocks noChangeArrowheads="1"/>
          </p:cNvSpPr>
          <p:nvPr/>
        </p:nvSpPr>
        <p:spPr bwMode="auto">
          <a:xfrm>
            <a:off x="3176588" y="43561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53" name="Oval 249"/>
          <p:cNvSpPr>
            <a:spLocks noChangeArrowheads="1"/>
          </p:cNvSpPr>
          <p:nvPr/>
        </p:nvSpPr>
        <p:spPr bwMode="auto">
          <a:xfrm>
            <a:off x="3176588" y="21955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54" name="Oval 250"/>
          <p:cNvSpPr>
            <a:spLocks noChangeArrowheads="1"/>
          </p:cNvSpPr>
          <p:nvPr/>
        </p:nvSpPr>
        <p:spPr bwMode="auto">
          <a:xfrm>
            <a:off x="3176588" y="24828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55" name="Oval 251"/>
          <p:cNvSpPr>
            <a:spLocks noChangeArrowheads="1"/>
          </p:cNvSpPr>
          <p:nvPr/>
        </p:nvSpPr>
        <p:spPr bwMode="auto">
          <a:xfrm>
            <a:off x="3176588" y="27717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56" name="Line 252"/>
          <p:cNvSpPr>
            <a:spLocks noChangeShapeType="1"/>
          </p:cNvSpPr>
          <p:nvPr/>
        </p:nvSpPr>
        <p:spPr bwMode="auto">
          <a:xfrm flipH="1">
            <a:off x="3213100" y="2232025"/>
            <a:ext cx="0" cy="1008063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57" name="Oval 253"/>
          <p:cNvSpPr>
            <a:spLocks noChangeArrowheads="1"/>
          </p:cNvSpPr>
          <p:nvPr/>
        </p:nvSpPr>
        <p:spPr bwMode="auto">
          <a:xfrm>
            <a:off x="3176588" y="30241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58" name="Oval 254"/>
          <p:cNvSpPr>
            <a:spLocks noChangeArrowheads="1"/>
          </p:cNvSpPr>
          <p:nvPr/>
        </p:nvSpPr>
        <p:spPr bwMode="auto">
          <a:xfrm>
            <a:off x="2708275" y="21955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59" name="Oval 255"/>
          <p:cNvSpPr>
            <a:spLocks noChangeArrowheads="1"/>
          </p:cNvSpPr>
          <p:nvPr/>
        </p:nvSpPr>
        <p:spPr bwMode="auto">
          <a:xfrm>
            <a:off x="2708275" y="24828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60" name="Oval 256"/>
          <p:cNvSpPr>
            <a:spLocks noChangeArrowheads="1"/>
          </p:cNvSpPr>
          <p:nvPr/>
        </p:nvSpPr>
        <p:spPr bwMode="auto">
          <a:xfrm>
            <a:off x="2708275" y="27717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61" name="Line 257"/>
          <p:cNvSpPr>
            <a:spLocks noChangeShapeType="1"/>
          </p:cNvSpPr>
          <p:nvPr/>
        </p:nvSpPr>
        <p:spPr bwMode="auto">
          <a:xfrm flipH="1">
            <a:off x="2744788" y="2232025"/>
            <a:ext cx="0" cy="827088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62" name="Oval 258"/>
          <p:cNvSpPr>
            <a:spLocks noChangeArrowheads="1"/>
          </p:cNvSpPr>
          <p:nvPr/>
        </p:nvSpPr>
        <p:spPr bwMode="auto">
          <a:xfrm>
            <a:off x="2708275" y="30241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63" name="Oval 259"/>
          <p:cNvSpPr>
            <a:spLocks noChangeArrowheads="1"/>
          </p:cNvSpPr>
          <p:nvPr/>
        </p:nvSpPr>
        <p:spPr bwMode="auto">
          <a:xfrm>
            <a:off x="3608388" y="25193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64" name="Oval 260"/>
          <p:cNvSpPr>
            <a:spLocks noChangeArrowheads="1"/>
          </p:cNvSpPr>
          <p:nvPr/>
        </p:nvSpPr>
        <p:spPr bwMode="auto">
          <a:xfrm>
            <a:off x="3608388" y="28067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65" name="Oval 261"/>
          <p:cNvSpPr>
            <a:spLocks noChangeArrowheads="1"/>
          </p:cNvSpPr>
          <p:nvPr/>
        </p:nvSpPr>
        <p:spPr bwMode="auto">
          <a:xfrm>
            <a:off x="3608388" y="309562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66" name="Line 262"/>
          <p:cNvSpPr>
            <a:spLocks noChangeShapeType="1"/>
          </p:cNvSpPr>
          <p:nvPr/>
        </p:nvSpPr>
        <p:spPr bwMode="auto">
          <a:xfrm flipH="1">
            <a:off x="3644900" y="2555875"/>
            <a:ext cx="0" cy="107950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67" name="Oval 263"/>
          <p:cNvSpPr>
            <a:spLocks noChangeArrowheads="1"/>
          </p:cNvSpPr>
          <p:nvPr/>
        </p:nvSpPr>
        <p:spPr bwMode="auto">
          <a:xfrm>
            <a:off x="3608388" y="33480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68" name="Oval 264"/>
          <p:cNvSpPr>
            <a:spLocks noChangeArrowheads="1"/>
          </p:cNvSpPr>
          <p:nvPr/>
        </p:nvSpPr>
        <p:spPr bwMode="auto">
          <a:xfrm>
            <a:off x="3608388" y="36004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69" name="Oval 265"/>
          <p:cNvSpPr>
            <a:spLocks noChangeArrowheads="1"/>
          </p:cNvSpPr>
          <p:nvPr/>
        </p:nvSpPr>
        <p:spPr bwMode="auto">
          <a:xfrm>
            <a:off x="4976813" y="21590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70" name="Oval 266"/>
          <p:cNvSpPr>
            <a:spLocks noChangeArrowheads="1"/>
          </p:cNvSpPr>
          <p:nvPr/>
        </p:nvSpPr>
        <p:spPr bwMode="auto">
          <a:xfrm>
            <a:off x="4976813" y="24463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71" name="Oval 267"/>
          <p:cNvSpPr>
            <a:spLocks noChangeArrowheads="1"/>
          </p:cNvSpPr>
          <p:nvPr/>
        </p:nvSpPr>
        <p:spPr bwMode="auto">
          <a:xfrm>
            <a:off x="4976813" y="27352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72" name="Line 268"/>
          <p:cNvSpPr>
            <a:spLocks noChangeShapeType="1"/>
          </p:cNvSpPr>
          <p:nvPr/>
        </p:nvSpPr>
        <p:spPr bwMode="auto">
          <a:xfrm flipH="1">
            <a:off x="5013325" y="2195513"/>
            <a:ext cx="0" cy="97155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73" name="Oval 269"/>
          <p:cNvSpPr>
            <a:spLocks noChangeArrowheads="1"/>
          </p:cNvSpPr>
          <p:nvPr/>
        </p:nvSpPr>
        <p:spPr bwMode="auto">
          <a:xfrm>
            <a:off x="4976813" y="29876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74" name="Oval 270"/>
          <p:cNvSpPr>
            <a:spLocks noChangeArrowheads="1"/>
          </p:cNvSpPr>
          <p:nvPr/>
        </p:nvSpPr>
        <p:spPr bwMode="auto">
          <a:xfrm>
            <a:off x="5408613" y="21590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75" name="Oval 271"/>
          <p:cNvSpPr>
            <a:spLocks noChangeArrowheads="1"/>
          </p:cNvSpPr>
          <p:nvPr/>
        </p:nvSpPr>
        <p:spPr bwMode="auto">
          <a:xfrm>
            <a:off x="5408613" y="24463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76" name="Oval 272"/>
          <p:cNvSpPr>
            <a:spLocks noChangeArrowheads="1"/>
          </p:cNvSpPr>
          <p:nvPr/>
        </p:nvSpPr>
        <p:spPr bwMode="auto">
          <a:xfrm>
            <a:off x="5408613" y="27352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77" name="Line 273"/>
          <p:cNvSpPr>
            <a:spLocks noChangeShapeType="1"/>
          </p:cNvSpPr>
          <p:nvPr/>
        </p:nvSpPr>
        <p:spPr bwMode="auto">
          <a:xfrm flipH="1">
            <a:off x="5445125" y="2195513"/>
            <a:ext cx="0" cy="97155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78" name="Oval 274"/>
          <p:cNvSpPr>
            <a:spLocks noChangeArrowheads="1"/>
          </p:cNvSpPr>
          <p:nvPr/>
        </p:nvSpPr>
        <p:spPr bwMode="auto">
          <a:xfrm>
            <a:off x="5408613" y="29876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79" name="Oval 275"/>
          <p:cNvSpPr>
            <a:spLocks noChangeArrowheads="1"/>
          </p:cNvSpPr>
          <p:nvPr/>
        </p:nvSpPr>
        <p:spPr bwMode="auto">
          <a:xfrm>
            <a:off x="5949950" y="21590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80" name="Oval 276"/>
          <p:cNvSpPr>
            <a:spLocks noChangeArrowheads="1"/>
          </p:cNvSpPr>
          <p:nvPr/>
        </p:nvSpPr>
        <p:spPr bwMode="auto">
          <a:xfrm>
            <a:off x="5949950" y="24463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81" name="Oval 277"/>
          <p:cNvSpPr>
            <a:spLocks noChangeArrowheads="1"/>
          </p:cNvSpPr>
          <p:nvPr/>
        </p:nvSpPr>
        <p:spPr bwMode="auto">
          <a:xfrm>
            <a:off x="5949950" y="27352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82" name="Line 278"/>
          <p:cNvSpPr>
            <a:spLocks noChangeShapeType="1"/>
          </p:cNvSpPr>
          <p:nvPr/>
        </p:nvSpPr>
        <p:spPr bwMode="auto">
          <a:xfrm flipH="1">
            <a:off x="5986463" y="2195513"/>
            <a:ext cx="0" cy="97155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83" name="Oval 279"/>
          <p:cNvSpPr>
            <a:spLocks noChangeArrowheads="1"/>
          </p:cNvSpPr>
          <p:nvPr/>
        </p:nvSpPr>
        <p:spPr bwMode="auto">
          <a:xfrm>
            <a:off x="5949950" y="29876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84" name="Oval 280"/>
          <p:cNvSpPr>
            <a:spLocks noChangeArrowheads="1"/>
          </p:cNvSpPr>
          <p:nvPr/>
        </p:nvSpPr>
        <p:spPr bwMode="auto">
          <a:xfrm>
            <a:off x="5408613" y="34559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85" name="Oval 281"/>
          <p:cNvSpPr>
            <a:spLocks noChangeArrowheads="1"/>
          </p:cNvSpPr>
          <p:nvPr/>
        </p:nvSpPr>
        <p:spPr bwMode="auto">
          <a:xfrm>
            <a:off x="5408613" y="374332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86" name="Oval 282"/>
          <p:cNvSpPr>
            <a:spLocks noChangeArrowheads="1"/>
          </p:cNvSpPr>
          <p:nvPr/>
        </p:nvSpPr>
        <p:spPr bwMode="auto">
          <a:xfrm>
            <a:off x="5408613" y="40322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87" name="Line 283"/>
          <p:cNvSpPr>
            <a:spLocks noChangeShapeType="1"/>
          </p:cNvSpPr>
          <p:nvPr/>
        </p:nvSpPr>
        <p:spPr bwMode="auto">
          <a:xfrm flipH="1">
            <a:off x="5445125" y="3384550"/>
            <a:ext cx="0" cy="935038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88" name="Oval 284"/>
          <p:cNvSpPr>
            <a:spLocks noChangeArrowheads="1"/>
          </p:cNvSpPr>
          <p:nvPr/>
        </p:nvSpPr>
        <p:spPr bwMode="auto">
          <a:xfrm>
            <a:off x="5408613" y="42846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89" name="Oval 285"/>
          <p:cNvSpPr>
            <a:spLocks noChangeArrowheads="1"/>
          </p:cNvSpPr>
          <p:nvPr/>
        </p:nvSpPr>
        <p:spPr bwMode="auto">
          <a:xfrm>
            <a:off x="4976813" y="349250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90" name="Oval 286"/>
          <p:cNvSpPr>
            <a:spLocks noChangeArrowheads="1"/>
          </p:cNvSpPr>
          <p:nvPr/>
        </p:nvSpPr>
        <p:spPr bwMode="auto">
          <a:xfrm>
            <a:off x="4976813" y="37798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91" name="Oval 287"/>
          <p:cNvSpPr>
            <a:spLocks noChangeArrowheads="1"/>
          </p:cNvSpPr>
          <p:nvPr/>
        </p:nvSpPr>
        <p:spPr bwMode="auto">
          <a:xfrm>
            <a:off x="4976813" y="40687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92" name="Line 288"/>
          <p:cNvSpPr>
            <a:spLocks noChangeShapeType="1"/>
          </p:cNvSpPr>
          <p:nvPr/>
        </p:nvSpPr>
        <p:spPr bwMode="auto">
          <a:xfrm flipH="1">
            <a:off x="5013325" y="3384550"/>
            <a:ext cx="0" cy="1008063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93" name="Oval 289"/>
          <p:cNvSpPr>
            <a:spLocks noChangeArrowheads="1"/>
          </p:cNvSpPr>
          <p:nvPr/>
        </p:nvSpPr>
        <p:spPr bwMode="auto">
          <a:xfrm>
            <a:off x="4976813" y="432117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94" name="Line 290"/>
          <p:cNvSpPr>
            <a:spLocks noChangeShapeType="1"/>
          </p:cNvSpPr>
          <p:nvPr/>
        </p:nvSpPr>
        <p:spPr bwMode="auto">
          <a:xfrm flipH="1">
            <a:off x="6237288" y="3492500"/>
            <a:ext cx="0" cy="862013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95" name="Line 291"/>
          <p:cNvSpPr>
            <a:spLocks noChangeShapeType="1"/>
          </p:cNvSpPr>
          <p:nvPr/>
        </p:nvSpPr>
        <p:spPr bwMode="auto">
          <a:xfrm flipH="1">
            <a:off x="6273800" y="2124075"/>
            <a:ext cx="0" cy="1116013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96" name="Line 292"/>
          <p:cNvSpPr>
            <a:spLocks noChangeShapeType="1"/>
          </p:cNvSpPr>
          <p:nvPr/>
        </p:nvSpPr>
        <p:spPr bwMode="auto">
          <a:xfrm flipV="1">
            <a:off x="1773238" y="1908175"/>
            <a:ext cx="287337" cy="287338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497" name="Oval 293"/>
          <p:cNvSpPr>
            <a:spLocks noChangeArrowheads="1"/>
          </p:cNvSpPr>
          <p:nvPr/>
        </p:nvSpPr>
        <p:spPr bwMode="auto">
          <a:xfrm>
            <a:off x="6884988" y="4211638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98" name="Oval 294"/>
          <p:cNvSpPr>
            <a:spLocks noChangeArrowheads="1"/>
          </p:cNvSpPr>
          <p:nvPr/>
        </p:nvSpPr>
        <p:spPr bwMode="auto">
          <a:xfrm>
            <a:off x="6597650" y="4217988"/>
            <a:ext cx="107950" cy="107950"/>
          </a:xfrm>
          <a:prstGeom prst="ellipse">
            <a:avLst/>
          </a:pr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499" name="Line 295"/>
          <p:cNvSpPr>
            <a:spLocks noChangeShapeType="1"/>
          </p:cNvSpPr>
          <p:nvPr/>
        </p:nvSpPr>
        <p:spPr bwMode="auto">
          <a:xfrm>
            <a:off x="6308725" y="4254500"/>
            <a:ext cx="360363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500" name="Line 296"/>
          <p:cNvSpPr>
            <a:spLocks noChangeShapeType="1"/>
          </p:cNvSpPr>
          <p:nvPr/>
        </p:nvSpPr>
        <p:spPr bwMode="auto">
          <a:xfrm flipV="1">
            <a:off x="6726238" y="4248150"/>
            <a:ext cx="231775" cy="276225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501" name="Oval 298"/>
          <p:cNvSpPr>
            <a:spLocks noChangeArrowheads="1"/>
          </p:cNvSpPr>
          <p:nvPr/>
        </p:nvSpPr>
        <p:spPr bwMode="auto">
          <a:xfrm>
            <a:off x="6597650" y="28082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02" name="Oval 299"/>
          <p:cNvSpPr>
            <a:spLocks noChangeArrowheads="1"/>
          </p:cNvSpPr>
          <p:nvPr/>
        </p:nvSpPr>
        <p:spPr bwMode="auto">
          <a:xfrm>
            <a:off x="6597650" y="30241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03" name="Line 300"/>
          <p:cNvSpPr>
            <a:spLocks noChangeShapeType="1"/>
          </p:cNvSpPr>
          <p:nvPr/>
        </p:nvSpPr>
        <p:spPr bwMode="auto">
          <a:xfrm flipH="1">
            <a:off x="6669088" y="2843213"/>
            <a:ext cx="0" cy="862012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504" name="Rectangle 301"/>
          <p:cNvSpPr>
            <a:spLocks noChangeArrowheads="1"/>
          </p:cNvSpPr>
          <p:nvPr/>
        </p:nvSpPr>
        <p:spPr bwMode="auto">
          <a:xfrm>
            <a:off x="4437063" y="1943100"/>
            <a:ext cx="252412" cy="180975"/>
          </a:xfrm>
          <a:prstGeom prst="rect">
            <a:avLst/>
          </a:prstGeom>
          <a:solidFill>
            <a:srgbClr val="FF0000">
              <a:alpha val="65881"/>
            </a:srgbClr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05" name="Oval 304"/>
          <p:cNvSpPr>
            <a:spLocks noChangeArrowheads="1"/>
          </p:cNvSpPr>
          <p:nvPr/>
        </p:nvSpPr>
        <p:spPr bwMode="auto">
          <a:xfrm>
            <a:off x="6813550" y="18367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06" name="Oval 305"/>
          <p:cNvSpPr>
            <a:spLocks noChangeArrowheads="1"/>
          </p:cNvSpPr>
          <p:nvPr/>
        </p:nvSpPr>
        <p:spPr bwMode="auto">
          <a:xfrm>
            <a:off x="6561138" y="18367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07" name="Oval 306"/>
          <p:cNvSpPr>
            <a:spLocks noChangeArrowheads="1"/>
          </p:cNvSpPr>
          <p:nvPr/>
        </p:nvSpPr>
        <p:spPr bwMode="auto">
          <a:xfrm>
            <a:off x="836613" y="201612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08" name="Oval 307"/>
          <p:cNvSpPr>
            <a:spLocks noChangeArrowheads="1"/>
          </p:cNvSpPr>
          <p:nvPr/>
        </p:nvSpPr>
        <p:spPr bwMode="auto">
          <a:xfrm>
            <a:off x="1089025" y="19796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09" name="Oval 308"/>
          <p:cNvSpPr>
            <a:spLocks noChangeArrowheads="1"/>
          </p:cNvSpPr>
          <p:nvPr/>
        </p:nvSpPr>
        <p:spPr bwMode="auto">
          <a:xfrm>
            <a:off x="908050" y="230346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10" name="Line 309"/>
          <p:cNvSpPr>
            <a:spLocks noChangeShapeType="1"/>
          </p:cNvSpPr>
          <p:nvPr/>
        </p:nvSpPr>
        <p:spPr bwMode="auto">
          <a:xfrm>
            <a:off x="873125" y="2087563"/>
            <a:ext cx="287338" cy="64770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511" name="Line 310"/>
          <p:cNvSpPr>
            <a:spLocks noChangeShapeType="1"/>
          </p:cNvSpPr>
          <p:nvPr/>
        </p:nvSpPr>
        <p:spPr bwMode="auto">
          <a:xfrm flipV="1">
            <a:off x="908050" y="1919288"/>
            <a:ext cx="487363" cy="131762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512" name="Line 311"/>
          <p:cNvSpPr>
            <a:spLocks noChangeShapeType="1"/>
          </p:cNvSpPr>
          <p:nvPr/>
        </p:nvSpPr>
        <p:spPr bwMode="auto">
          <a:xfrm flipV="1">
            <a:off x="1541463" y="1882775"/>
            <a:ext cx="511175" cy="46038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513" name="Oval 313"/>
          <p:cNvSpPr>
            <a:spLocks noChangeArrowheads="1"/>
          </p:cNvSpPr>
          <p:nvPr/>
        </p:nvSpPr>
        <p:spPr bwMode="auto">
          <a:xfrm>
            <a:off x="4402138" y="2520950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14" name="Oval 314"/>
          <p:cNvSpPr>
            <a:spLocks noChangeArrowheads="1"/>
          </p:cNvSpPr>
          <p:nvPr/>
        </p:nvSpPr>
        <p:spPr bwMode="auto">
          <a:xfrm>
            <a:off x="4402138" y="280828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15" name="Oval 315"/>
          <p:cNvSpPr>
            <a:spLocks noChangeArrowheads="1"/>
          </p:cNvSpPr>
          <p:nvPr/>
        </p:nvSpPr>
        <p:spPr bwMode="auto">
          <a:xfrm>
            <a:off x="4402138" y="3097213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16" name="Line 316"/>
          <p:cNvSpPr>
            <a:spLocks noChangeShapeType="1"/>
          </p:cNvSpPr>
          <p:nvPr/>
        </p:nvSpPr>
        <p:spPr bwMode="auto">
          <a:xfrm flipH="1">
            <a:off x="4473575" y="2557463"/>
            <a:ext cx="0" cy="107950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9517" name="Oval 317"/>
          <p:cNvSpPr>
            <a:spLocks noChangeArrowheads="1"/>
          </p:cNvSpPr>
          <p:nvPr/>
        </p:nvSpPr>
        <p:spPr bwMode="auto">
          <a:xfrm>
            <a:off x="4402138" y="3349625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18" name="Oval 318"/>
          <p:cNvSpPr>
            <a:spLocks noChangeArrowheads="1"/>
          </p:cNvSpPr>
          <p:nvPr/>
        </p:nvSpPr>
        <p:spPr bwMode="auto">
          <a:xfrm>
            <a:off x="4402138" y="3602038"/>
            <a:ext cx="107950" cy="107950"/>
          </a:xfrm>
          <a:prstGeom prst="ellipse">
            <a:avLst/>
          </a:prstGeom>
          <a:solidFill>
            <a:srgbClr val="FF0000">
              <a:alpha val="87057"/>
            </a:srgbClr>
          </a:solid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1400" b="1">
              <a:solidFill>
                <a:srgbClr val="969696"/>
              </a:solidFill>
            </a:endParaRPr>
          </a:p>
        </p:txBody>
      </p:sp>
      <p:sp>
        <p:nvSpPr>
          <p:cNvPr id="739519" name="Line 319"/>
          <p:cNvSpPr>
            <a:spLocks noChangeShapeType="1"/>
          </p:cNvSpPr>
          <p:nvPr/>
        </p:nvSpPr>
        <p:spPr bwMode="auto">
          <a:xfrm flipV="1">
            <a:off x="7065963" y="4327525"/>
            <a:ext cx="144462" cy="179388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D4FAE-8C35-4FBD-87D8-C72FF1A939A6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20713"/>
            <a:ext cx="7772400" cy="647700"/>
          </a:xfrm>
          <a:noFill/>
          <a:ln/>
        </p:spPr>
        <p:txBody>
          <a:bodyPr/>
          <a:lstStyle/>
          <a:p>
            <a:r>
              <a:rPr lang="zh-CN" altLang="en-US" sz="3200" b="1"/>
              <a:t>向下一代通信网络演进</a:t>
            </a:r>
          </a:p>
        </p:txBody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844675"/>
            <a:ext cx="8642350" cy="3567113"/>
          </a:xfrm>
          <a:noFill/>
          <a:ln/>
        </p:spPr>
        <p:txBody>
          <a:bodyPr/>
          <a:lstStyle/>
          <a:p>
            <a:r>
              <a:rPr lang="zh-CN" altLang="en-US"/>
              <a:t>向以</a:t>
            </a:r>
            <a:r>
              <a:rPr lang="zh-CN" altLang="en-US">
                <a:solidFill>
                  <a:srgbClr val="FF0000"/>
                </a:solidFill>
              </a:rPr>
              <a:t>软交换</a:t>
            </a:r>
            <a:r>
              <a:rPr lang="zh-CN" altLang="en-US"/>
              <a:t>为核心的下一代交换网演进；</a:t>
            </a:r>
          </a:p>
          <a:p>
            <a:r>
              <a:rPr lang="zh-CN" altLang="en-US"/>
              <a:t>向以</a:t>
            </a:r>
            <a:r>
              <a:rPr lang="en-US" altLang="zh-CN">
                <a:solidFill>
                  <a:srgbClr val="FF0000"/>
                </a:solidFill>
              </a:rPr>
              <a:t>3G</a:t>
            </a:r>
            <a:r>
              <a:rPr lang="zh-CN" altLang="en-US"/>
              <a:t>为代表的下一代移动通信网演进；</a:t>
            </a:r>
          </a:p>
          <a:p>
            <a:r>
              <a:rPr lang="zh-CN" altLang="en-US"/>
              <a:t>向以</a:t>
            </a:r>
            <a:r>
              <a:rPr lang="en-US" altLang="zh-CN">
                <a:solidFill>
                  <a:srgbClr val="FF0000"/>
                </a:solidFill>
              </a:rPr>
              <a:t>IPV6</a:t>
            </a:r>
            <a:r>
              <a:rPr lang="zh-CN" altLang="en-US"/>
              <a:t>为基础的下一代互联网演进；</a:t>
            </a:r>
          </a:p>
          <a:p>
            <a:r>
              <a:rPr lang="zh-CN" altLang="en-US"/>
              <a:t>向</a:t>
            </a:r>
            <a:r>
              <a:rPr lang="zh-CN" altLang="en-US">
                <a:solidFill>
                  <a:srgbClr val="FF0000"/>
                </a:solidFill>
              </a:rPr>
              <a:t>多元化</a:t>
            </a:r>
            <a:r>
              <a:rPr lang="zh-CN" altLang="en-US"/>
              <a:t>的宽带接入网演进；</a:t>
            </a:r>
          </a:p>
          <a:p>
            <a:r>
              <a:rPr lang="zh-CN" altLang="en-US"/>
              <a:t>向以</a:t>
            </a:r>
            <a:r>
              <a:rPr lang="zh-CN" altLang="en-US">
                <a:solidFill>
                  <a:srgbClr val="FF0000"/>
                </a:solidFill>
              </a:rPr>
              <a:t>光联网</a:t>
            </a:r>
            <a:r>
              <a:rPr lang="zh-CN" altLang="en-US"/>
              <a:t>为基础的下一代传送网演进。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9517-3D73-4C75-9120-CB6B2187AEE0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08050"/>
            <a:ext cx="9144000" cy="5184775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zh-CN" sz="1600"/>
          </a:p>
          <a:p>
            <a:pPr>
              <a:lnSpc>
                <a:spcPct val="80000"/>
              </a:lnSpc>
            </a:pPr>
            <a:r>
              <a:rPr lang="zh-CN" altLang="en-US" sz="2000"/>
              <a:t>本课程的定位：</a:t>
            </a:r>
            <a:r>
              <a:rPr lang="zh-CN" altLang="en-US" sz="2000">
                <a:solidFill>
                  <a:srgbClr val="FF0000"/>
                </a:solidFill>
              </a:rPr>
              <a:t>信息传输基础</a:t>
            </a:r>
          </a:p>
          <a:p>
            <a:pPr>
              <a:lnSpc>
                <a:spcPct val="80000"/>
              </a:lnSpc>
            </a:pPr>
            <a:endParaRPr lang="zh-CN" altLang="en-US" sz="20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solidFill>
                  <a:srgbClr val="FF0000"/>
                </a:solidFill>
              </a:rPr>
              <a:t>通信原理</a:t>
            </a:r>
            <a:r>
              <a:rPr lang="en-US" altLang="zh-CN" sz="2000"/>
              <a:t>&amp;</a:t>
            </a:r>
            <a:r>
              <a:rPr lang="zh-CN" altLang="en-US" sz="2000"/>
              <a:t>数字通信技术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CH0: Background and Preview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CH1: Random Processes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CH2: Continuous-Wave Modulation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CH3: Pulse Modulation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CH4: Baseband Pulse Transmission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CH5: Singal-Space Analysis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CH6: Passband Data Transmission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>
                <a:solidFill>
                  <a:srgbClr val="FF0000"/>
                </a:solidFill>
              </a:rPr>
              <a:t>                                                     ================================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CH7: Spread-Spectrum Modulation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CH8: Multiuser Radio Communications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CH9: Fundamental Limits in Information Theory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/>
              <a:t>                                                      CH10: Error-Control Coding</a:t>
            </a:r>
            <a:endParaRPr lang="zh-CN" altLang="en-US" sz="1800"/>
          </a:p>
          <a:p>
            <a:pPr>
              <a:lnSpc>
                <a:spcPct val="80000"/>
              </a:lnSpc>
            </a:pP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本课程的安排（</a:t>
            </a:r>
            <a:r>
              <a:rPr lang="zh-CN" altLang="en-US" sz="2000">
                <a:solidFill>
                  <a:srgbClr val="FF0000"/>
                </a:solidFill>
              </a:rPr>
              <a:t>重要性、教材、参考书、教学方法、课程建设、考试和答疑</a:t>
            </a:r>
            <a:r>
              <a:rPr lang="zh-CN" altLang="en-US" sz="200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244DC-A9E2-483F-86FE-EAB0912411C9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1066800"/>
            <a:ext cx="8534400" cy="4724400"/>
          </a:xfrm>
          <a:solidFill>
            <a:schemeClr val="accent1"/>
          </a:solidFill>
        </p:spPr>
        <p:txBody>
          <a:bodyPr/>
          <a:lstStyle/>
          <a:p>
            <a:pPr algn="l"/>
            <a:r>
              <a:rPr lang="en-US" altLang="zh-CN" sz="4000">
                <a:ea typeface="黑体" pitchFamily="49" charset="-122"/>
              </a:rPr>
              <a:t/>
            </a:r>
            <a:br>
              <a:rPr lang="en-US" altLang="zh-CN" sz="4000">
                <a:ea typeface="黑体" pitchFamily="49" charset="-122"/>
              </a:rPr>
            </a:br>
            <a:r>
              <a:rPr lang="en-US" altLang="zh-CN">
                <a:ea typeface="黑体" pitchFamily="49" charset="-122"/>
              </a:rPr>
              <a:t>Communication Systems</a:t>
            </a:r>
            <a:br>
              <a:rPr lang="en-US" altLang="zh-CN">
                <a:ea typeface="黑体" pitchFamily="49" charset="-122"/>
              </a:rPr>
            </a:br>
            <a:r>
              <a:rPr lang="en-US" altLang="zh-CN">
                <a:ea typeface="黑体" pitchFamily="49" charset="-122"/>
              </a:rPr>
              <a:t>                                </a:t>
            </a:r>
            <a:r>
              <a:rPr lang="en-US" altLang="zh-CN" sz="3200">
                <a:ea typeface="黑体" pitchFamily="49" charset="-122"/>
              </a:rPr>
              <a:t>（Fourth Edition）</a:t>
            </a:r>
            <a:r>
              <a:rPr lang="en-US" altLang="zh-CN">
                <a:ea typeface="黑体" pitchFamily="49" charset="-122"/>
              </a:rPr>
              <a:t/>
            </a:r>
            <a:br>
              <a:rPr lang="en-US" altLang="zh-CN">
                <a:ea typeface="黑体" pitchFamily="49" charset="-122"/>
              </a:rPr>
            </a:br>
            <a:r>
              <a:rPr lang="en-US" altLang="zh-CN">
                <a:ea typeface="黑体" pitchFamily="49" charset="-122"/>
              </a:rPr>
              <a:t/>
            </a:r>
            <a:br>
              <a:rPr lang="en-US" altLang="zh-CN">
                <a:ea typeface="黑体" pitchFamily="49" charset="-122"/>
              </a:rPr>
            </a:br>
            <a:r>
              <a:rPr lang="en-US" altLang="zh-CN">
                <a:ea typeface="黑体" pitchFamily="49" charset="-122"/>
              </a:rPr>
              <a:t>                              Simon Haykin</a:t>
            </a:r>
            <a:br>
              <a:rPr lang="en-US" altLang="zh-CN">
                <a:ea typeface="黑体" pitchFamily="49" charset="-122"/>
              </a:rPr>
            </a:br>
            <a:r>
              <a:rPr lang="en-US" altLang="zh-CN" sz="2800">
                <a:ea typeface="黑体" pitchFamily="49" charset="-122"/>
              </a:rPr>
              <a:t>                                              </a:t>
            </a:r>
            <a:br>
              <a:rPr lang="en-US" altLang="zh-CN" sz="2800">
                <a:ea typeface="黑体" pitchFamily="49" charset="-122"/>
              </a:rPr>
            </a:br>
            <a:r>
              <a:rPr lang="en-US" altLang="zh-CN" sz="2800">
                <a:ea typeface="黑体" pitchFamily="49" charset="-122"/>
              </a:rPr>
              <a:t>                                 </a:t>
            </a:r>
            <a:endParaRPr lang="en-US" altLang="zh-CN" sz="4000">
              <a:ea typeface="黑体" pitchFamily="49" charset="-122"/>
            </a:endParaRPr>
          </a:p>
        </p:txBody>
      </p:sp>
      <p:sp>
        <p:nvSpPr>
          <p:cNvPr id="308229" name="Rectangle 5"/>
          <p:cNvSpPr>
            <a:spLocks noChangeArrowheads="1"/>
          </p:cNvSpPr>
          <p:nvPr/>
        </p:nvSpPr>
        <p:spPr bwMode="auto">
          <a:xfrm>
            <a:off x="2552700" y="171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940B4-4CFA-409F-988A-50C8A8E37A28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CH0：Background and Preview</a:t>
            </a:r>
            <a:endParaRPr lang="zh-CN" altLang="en-US"/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981200"/>
            <a:ext cx="8001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1. The Communication Process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2. Primary Communication Resources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3. Sources of Information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4. Communications Networks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5. Communication Channels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6. Modulation Process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7. Analog and Digital Types of communication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8. Shannon’s Information Capacity Theorem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9. A Digital Communications Problem</a:t>
            </a:r>
          </a:p>
          <a:p>
            <a:pPr>
              <a:lnSpc>
                <a:spcPct val="90000"/>
              </a:lnSpc>
            </a:pPr>
            <a:r>
              <a:rPr lang="en-US" altLang="zh-CN" sz="2400"/>
              <a:t>10. Historical Notes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473B-D9CA-4A6A-BBAC-1D6C2D8DB457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1. The Communication Process</a:t>
            </a:r>
            <a:endParaRPr lang="zh-CN" altLang="en-US"/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11188" y="2420938"/>
            <a:ext cx="7920037" cy="30241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/>
              <a:t>    Irrespective of the form of communication process </a:t>
            </a:r>
          </a:p>
          <a:p>
            <a:pPr>
              <a:buFontTx/>
              <a:buNone/>
            </a:pPr>
            <a:r>
              <a:rPr lang="en-US" altLang="zh-CN" sz="2800"/>
              <a:t>being considered, there are three basic elements to </a:t>
            </a:r>
          </a:p>
          <a:p>
            <a:pPr>
              <a:buFontTx/>
              <a:buNone/>
            </a:pPr>
            <a:r>
              <a:rPr lang="en-US" altLang="zh-CN" sz="2800"/>
              <a:t>every communication system, namely, </a:t>
            </a:r>
            <a:r>
              <a:rPr lang="en-US" altLang="zh-CN" b="1"/>
              <a:t>transmitter, </a:t>
            </a:r>
          </a:p>
          <a:p>
            <a:pPr>
              <a:buFontTx/>
              <a:buNone/>
            </a:pPr>
            <a:r>
              <a:rPr lang="en-US" altLang="zh-CN" b="1"/>
              <a:t>channel and receiver,</a:t>
            </a:r>
            <a:r>
              <a:rPr lang="en-US" altLang="zh-CN" sz="2800"/>
              <a:t> as depicted in Figure 1.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92630-226F-46B6-BC9F-506CBB3DBCB2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1. The Communication Process</a:t>
            </a:r>
            <a:endParaRPr lang="zh-CN" altLang="en-US"/>
          </a:p>
        </p:txBody>
      </p:sp>
      <p:pic>
        <p:nvPicPr>
          <p:cNvPr id="39526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057400"/>
            <a:ext cx="8686800" cy="31242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95269" name="Rectangle 5"/>
          <p:cNvSpPr>
            <a:spLocks noChangeArrowheads="1"/>
          </p:cNvSpPr>
          <p:nvPr/>
        </p:nvSpPr>
        <p:spPr bwMode="auto">
          <a:xfrm>
            <a:off x="609600" y="54102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2400" b="1">
                <a:solidFill>
                  <a:schemeClr val="tx2"/>
                </a:solidFill>
              </a:rPr>
              <a:t>Figure 1</a:t>
            </a:r>
            <a:r>
              <a:rPr lang="en-US" altLang="zh-CN" sz="2400">
                <a:solidFill>
                  <a:schemeClr val="tx2"/>
                </a:solidFill>
              </a:rPr>
              <a:t> Elements of a communication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FFEF1-5362-497A-993B-C9159372B675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1. The Communication Process</a:t>
            </a:r>
            <a:endParaRPr lang="zh-CN" altLang="en-US"/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916113"/>
            <a:ext cx="7920037" cy="43211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/>
              <a:t>               </a:t>
            </a:r>
            <a:r>
              <a:rPr lang="en-US" altLang="zh-CN" sz="2400"/>
              <a:t>The </a:t>
            </a:r>
            <a:r>
              <a:rPr lang="en-US" altLang="zh-CN" b="1"/>
              <a:t>transmitter</a:t>
            </a:r>
            <a:r>
              <a:rPr lang="en-US" altLang="zh-CN" sz="2400"/>
              <a:t> is located at one point in space, the </a:t>
            </a:r>
            <a:r>
              <a:rPr lang="en-US" altLang="zh-CN" b="1"/>
              <a:t>receiver</a:t>
            </a:r>
            <a:r>
              <a:rPr lang="en-US" altLang="zh-CN" sz="2400"/>
              <a:t> is located at some other point separate from the transmitter, and the </a:t>
            </a:r>
            <a:r>
              <a:rPr lang="en-US" altLang="zh-CN" b="1"/>
              <a:t>channel</a:t>
            </a:r>
            <a:r>
              <a:rPr lang="en-US" altLang="zh-CN" sz="2400"/>
              <a:t> is the physical medium that contacts them. </a:t>
            </a:r>
          </a:p>
          <a:p>
            <a:pPr>
              <a:buFontTx/>
              <a:buNone/>
            </a:pPr>
            <a:r>
              <a:rPr lang="en-US" altLang="zh-CN" sz="2400"/>
              <a:t>                 The  purpose of the transmitter is to convert the message signal produced by the source of information into a form suitable for transmission over the channel. However, as the transmitted signal propagates along the channel, it is distorted due to channel imperfections.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02593-9ABF-4581-B806-F073B7E6456C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981075"/>
            <a:ext cx="7772400" cy="50403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>
                <a:solidFill>
                  <a:srgbClr val="FF0000"/>
                </a:solidFill>
              </a:rPr>
              <a:t>交换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3600"/>
              <a:t>  </a:t>
            </a:r>
            <a:r>
              <a:rPr lang="zh-CN" altLang="en-US" sz="2000"/>
              <a:t>电路交换&amp;分组交换、</a:t>
            </a:r>
            <a:r>
              <a:rPr lang="en-US" altLang="zh-CN" sz="2000"/>
              <a:t>ATM</a:t>
            </a:r>
            <a:r>
              <a:rPr lang="zh-CN" altLang="en-US" sz="2000"/>
              <a:t>交换、全光交换、</a:t>
            </a:r>
            <a:r>
              <a:rPr lang="en-US" altLang="zh-CN" sz="2000"/>
              <a:t>IP</a:t>
            </a:r>
            <a:r>
              <a:rPr lang="zh-CN" altLang="en-US" sz="2000"/>
              <a:t>交换</a:t>
            </a:r>
          </a:p>
          <a:p>
            <a:pPr>
              <a:lnSpc>
                <a:spcPct val="80000"/>
              </a:lnSpc>
            </a:pPr>
            <a:r>
              <a:rPr lang="zh-CN" altLang="en-US" sz="2800">
                <a:solidFill>
                  <a:srgbClr val="FF0000"/>
                </a:solidFill>
              </a:rPr>
              <a:t>传输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/>
              <a:t>            有线传输：双绞线、电缆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/>
              <a:t>            无线传输：不同频段（微波、卫星）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/>
              <a:t>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/>
              <a:t>            光纤传输：准同步数字系列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/>
              <a:t>             (</a:t>
            </a:r>
            <a:r>
              <a:rPr lang="en-US" altLang="zh-CN" sz="2000"/>
              <a:t>PDH,Plesiochronous Digital Hierarchy)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/>
              <a:t>                            </a:t>
            </a:r>
            <a:r>
              <a:rPr lang="zh-CN" altLang="en-US" sz="2000"/>
              <a:t>同步数字系列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/>
              <a:t>                (</a:t>
            </a:r>
            <a:r>
              <a:rPr lang="en-US" altLang="zh-CN" sz="2000"/>
              <a:t>SDH,Synchronous Digital Hierarchy)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/>
              <a:t>++2012</a:t>
            </a:r>
            <a:r>
              <a:rPr lang="zh-CN" altLang="en-US" sz="2000"/>
              <a:t>年</a:t>
            </a:r>
            <a:r>
              <a:rPr lang="en-US" altLang="zh-CN" sz="2000"/>
              <a:t>8</a:t>
            </a:r>
            <a:r>
              <a:rPr lang="zh-CN" altLang="en-US" sz="2000"/>
              <a:t>月</a:t>
            </a:r>
            <a:r>
              <a:rPr lang="en-US" altLang="zh-CN" sz="2000"/>
              <a:t>19</a:t>
            </a:r>
            <a:r>
              <a:rPr lang="zh-CN" altLang="en-US" sz="2000"/>
              <a:t>日，武汉邮电科学研究院单模光纤实现</a:t>
            </a:r>
            <a:r>
              <a:rPr lang="en-US" altLang="zh-CN" sz="2000">
                <a:solidFill>
                  <a:srgbClr val="FF0000"/>
                </a:solidFill>
              </a:rPr>
              <a:t>17.32Tb/s</a:t>
            </a:r>
            <a:r>
              <a:rPr lang="zh-CN" altLang="en-US" sz="2000"/>
              <a:t>传输速率，相当于</a:t>
            </a:r>
            <a:r>
              <a:rPr lang="en-US" altLang="zh-CN" sz="2000">
                <a:solidFill>
                  <a:srgbClr val="FF0000"/>
                </a:solidFill>
              </a:rPr>
              <a:t>2.1</a:t>
            </a:r>
            <a:r>
              <a:rPr lang="zh-CN" altLang="en-US" sz="2000">
                <a:solidFill>
                  <a:srgbClr val="FF0000"/>
                </a:solidFill>
              </a:rPr>
              <a:t>亿对人</a:t>
            </a:r>
            <a:r>
              <a:rPr lang="zh-CN" altLang="en-US" sz="2000"/>
              <a:t>在一根光纤上同时通话。</a:t>
            </a:r>
            <a:endParaRPr lang="en-US" altLang="zh-CN" sz="200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43779-C44E-43A5-8EB8-60DA1776D7ED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1. The Communication Process</a:t>
            </a:r>
            <a:endParaRPr lang="zh-CN" altLang="en-US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916113"/>
            <a:ext cx="7920037" cy="43211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/>
              <a:t>              Moreover, </a:t>
            </a:r>
            <a:r>
              <a:rPr lang="en-US" altLang="zh-CN" sz="3600" b="1"/>
              <a:t>noise and interfering signals</a:t>
            </a:r>
            <a:r>
              <a:rPr lang="en-US" altLang="zh-CN" sz="2800"/>
              <a:t> (originating from other sources) are added to the channel output, with the result that the received signal is a corrupted  version of the transmitted signal. The receiver has the task of  operating on the received signal so as to reconstruct a recognizable form of the original message signal for a user.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AB98-94F7-4C61-B6AD-1BB20E51EF7E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1. The Communication Process</a:t>
            </a:r>
            <a:endParaRPr lang="zh-CN" altLang="en-US"/>
          </a:p>
        </p:txBody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581400"/>
          </a:xfrm>
        </p:spPr>
        <p:txBody>
          <a:bodyPr/>
          <a:lstStyle/>
          <a:p>
            <a:pPr>
              <a:buSzPct val="130000"/>
              <a:buFont typeface="Wingdings" pitchFamily="2" charset="2"/>
              <a:buChar char="v"/>
            </a:pPr>
            <a:endParaRPr lang="en-US" altLang="zh-CN" sz="3600"/>
          </a:p>
          <a:p>
            <a:pPr>
              <a:buSzPct val="130000"/>
              <a:buFont typeface="Wingdings" pitchFamily="2" charset="2"/>
              <a:buChar char="v"/>
            </a:pPr>
            <a:r>
              <a:rPr lang="en-US" altLang="zh-CN" sz="3600"/>
              <a:t>Two basic modes of communication:</a:t>
            </a:r>
          </a:p>
          <a:p>
            <a:pPr lvl="1">
              <a:buSzPct val="130000"/>
              <a:buFont typeface="Wingdings" pitchFamily="2" charset="2"/>
              <a:buChar char="v"/>
            </a:pPr>
            <a:r>
              <a:rPr lang="en-US" altLang="zh-CN" sz="4000"/>
              <a:t>Broadcasting</a:t>
            </a:r>
          </a:p>
          <a:p>
            <a:pPr lvl="1">
              <a:buSzPct val="130000"/>
              <a:buFont typeface="Wingdings" pitchFamily="2" charset="2"/>
              <a:buChar char="v"/>
            </a:pPr>
            <a:r>
              <a:rPr lang="en-US" altLang="zh-CN" sz="4000"/>
              <a:t>Point-to-point communication</a:t>
            </a:r>
            <a:r>
              <a:rPr lang="en-US" altLang="zh-CN"/>
              <a:t> 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25713-D668-4D39-A06E-7BAA8A25233A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1. The Communication Process</a:t>
            </a:r>
            <a:endParaRPr lang="zh-CN" alt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916113"/>
            <a:ext cx="7772400" cy="3581400"/>
          </a:xfrm>
        </p:spPr>
        <p:txBody>
          <a:bodyPr/>
          <a:lstStyle/>
          <a:p>
            <a:pPr>
              <a:lnSpc>
                <a:spcPct val="90000"/>
              </a:lnSpc>
              <a:buSzPct val="130000"/>
              <a:buFont typeface="Wingdings" pitchFamily="2" charset="2"/>
              <a:buNone/>
            </a:pPr>
            <a:endParaRPr lang="en-US" altLang="zh-CN" sz="3600"/>
          </a:p>
          <a:p>
            <a:pPr>
              <a:lnSpc>
                <a:spcPct val="90000"/>
              </a:lnSpc>
              <a:buSzPct val="130000"/>
              <a:buFont typeface="Wingdings" pitchFamily="2" charset="2"/>
              <a:buNone/>
            </a:pPr>
            <a:r>
              <a:rPr lang="en-US" altLang="zh-CN" sz="3600" b="1"/>
              <a:t>Broadcasting:</a:t>
            </a:r>
          </a:p>
          <a:p>
            <a:pPr>
              <a:lnSpc>
                <a:spcPct val="90000"/>
              </a:lnSpc>
              <a:buSzPct val="130000"/>
              <a:buFont typeface="Wingdings" pitchFamily="2" charset="2"/>
              <a:buNone/>
            </a:pPr>
            <a:r>
              <a:rPr lang="en-US" altLang="zh-CN" sz="3600"/>
              <a:t>  </a:t>
            </a:r>
            <a:r>
              <a:rPr lang="en-US" altLang="zh-CN" sz="2800"/>
              <a:t>     This involves the use of </a:t>
            </a:r>
            <a:r>
              <a:rPr lang="en-US" altLang="zh-CN" sz="3600" b="1"/>
              <a:t>a single powerful transmitter and numerous receivers</a:t>
            </a:r>
            <a:r>
              <a:rPr lang="en-US" altLang="zh-CN" sz="2800"/>
              <a:t> that relatively inexpensive to build. Here information-bearing signals flow only in </a:t>
            </a:r>
            <a:r>
              <a:rPr lang="en-US" altLang="zh-CN" b="1"/>
              <a:t>one direction</a:t>
            </a:r>
            <a:r>
              <a:rPr lang="en-US" altLang="zh-CN" sz="2800"/>
              <a:t>.</a:t>
            </a:r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1BD49-8126-4565-80E4-15F6AED5809C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1. The Communication Process</a:t>
            </a:r>
            <a:endParaRPr lang="zh-CN" altLang="en-US"/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916113"/>
            <a:ext cx="7772400" cy="3581400"/>
          </a:xfrm>
        </p:spPr>
        <p:txBody>
          <a:bodyPr/>
          <a:lstStyle/>
          <a:p>
            <a:pPr>
              <a:buSzPct val="130000"/>
              <a:buFont typeface="Wingdings" pitchFamily="2" charset="2"/>
              <a:buNone/>
            </a:pPr>
            <a:r>
              <a:rPr lang="en-US" altLang="zh-CN" b="1"/>
              <a:t>Point-to-point communication</a:t>
            </a:r>
            <a:r>
              <a:rPr lang="en-US" altLang="zh-CN"/>
              <a:t>:</a:t>
            </a:r>
          </a:p>
          <a:p>
            <a:pPr>
              <a:buSzPct val="130000"/>
              <a:buFont typeface="Wingdings" pitchFamily="2" charset="2"/>
              <a:buNone/>
            </a:pPr>
            <a:r>
              <a:rPr lang="en-US" altLang="zh-CN"/>
              <a:t>           </a:t>
            </a:r>
            <a:r>
              <a:rPr lang="en-US" altLang="zh-CN" sz="2400"/>
              <a:t>This kind of communication process takes place over a link between </a:t>
            </a:r>
            <a:r>
              <a:rPr lang="en-US" altLang="zh-CN" b="1"/>
              <a:t>a single transmitter and a receiver</a:t>
            </a:r>
            <a:r>
              <a:rPr lang="en-US" altLang="zh-CN" sz="2400"/>
              <a:t>. In this case, there is usually a </a:t>
            </a:r>
            <a:r>
              <a:rPr lang="en-US" altLang="zh-CN" b="1"/>
              <a:t>bidirectional</a:t>
            </a:r>
            <a:r>
              <a:rPr lang="en-US" altLang="zh-CN" sz="2400"/>
              <a:t>  flow of information-bearing signals, which requires the use of  a transmitter and a receiver at each end of the link. 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0B4A6-CE90-46A1-91DE-2D29536A4E37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229600" cy="9906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2. Primary Communication Resources</a:t>
            </a:r>
            <a:endParaRPr lang="zh-CN" altLang="en-US" sz="4000"/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153400" cy="4038600"/>
          </a:xfrm>
        </p:spPr>
        <p:txBody>
          <a:bodyPr/>
          <a:lstStyle/>
          <a:p>
            <a:pPr lvl="1">
              <a:buSzPct val="130000"/>
              <a:buFont typeface="Wingdings" pitchFamily="2" charset="2"/>
              <a:buChar char="v"/>
            </a:pPr>
            <a:r>
              <a:rPr lang="en-US" altLang="zh-CN" sz="4000" b="1">
                <a:ea typeface="黑体" pitchFamily="49" charset="-122"/>
              </a:rPr>
              <a:t>Transmitted power:</a:t>
            </a:r>
            <a:r>
              <a:rPr lang="en-US" altLang="zh-CN" sz="4000"/>
              <a:t> The average power of the transmitted signal.</a:t>
            </a:r>
          </a:p>
          <a:p>
            <a:pPr lvl="1">
              <a:buSzPct val="130000"/>
              <a:buFont typeface="Wingdings" pitchFamily="2" charset="2"/>
              <a:buChar char="v"/>
            </a:pPr>
            <a:r>
              <a:rPr lang="en-US" altLang="zh-CN" sz="4000" b="1"/>
              <a:t>Channel bandwidth:</a:t>
            </a:r>
            <a:r>
              <a:rPr lang="en-US" altLang="zh-CN" sz="4000"/>
              <a:t> The band of frequencies allocated for the transmission of the message signal.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CB38B-111C-4184-8D1F-BB13E0CEBF58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3. Sources of Information</a:t>
            </a:r>
            <a:endParaRPr lang="zh-CN" altLang="en-US"/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8153400" cy="3733800"/>
          </a:xfrm>
        </p:spPr>
        <p:txBody>
          <a:bodyPr/>
          <a:lstStyle/>
          <a:p>
            <a:pPr>
              <a:buSzPct val="135000"/>
              <a:buFont typeface="Wingdings" pitchFamily="2" charset="2"/>
              <a:buChar char="v"/>
            </a:pPr>
            <a:r>
              <a:rPr lang="en-US" altLang="zh-CN" sz="3600"/>
              <a:t>Four important sources of information: </a:t>
            </a:r>
          </a:p>
          <a:p>
            <a:pPr lvl="1">
              <a:buSzPct val="135000"/>
              <a:buFont typeface="Wingdings" pitchFamily="2" charset="2"/>
              <a:buChar char="v"/>
            </a:pPr>
            <a:r>
              <a:rPr lang="en-US" altLang="zh-CN" sz="3600"/>
              <a:t>Speech </a:t>
            </a:r>
          </a:p>
          <a:p>
            <a:pPr lvl="1">
              <a:buSzPct val="135000"/>
              <a:buFont typeface="Wingdings" pitchFamily="2" charset="2"/>
              <a:buChar char="v"/>
            </a:pPr>
            <a:r>
              <a:rPr lang="en-US" altLang="zh-CN" sz="3600"/>
              <a:t>Music</a:t>
            </a:r>
          </a:p>
          <a:p>
            <a:pPr lvl="1">
              <a:buSzPct val="135000"/>
              <a:buFont typeface="Wingdings" pitchFamily="2" charset="2"/>
              <a:buChar char="v"/>
            </a:pPr>
            <a:r>
              <a:rPr lang="en-US" altLang="zh-CN" sz="3600"/>
              <a:t>Pictures</a:t>
            </a:r>
          </a:p>
          <a:p>
            <a:pPr lvl="1">
              <a:buSzPct val="135000"/>
              <a:buFont typeface="Wingdings" pitchFamily="2" charset="2"/>
              <a:buChar char="v"/>
            </a:pPr>
            <a:r>
              <a:rPr lang="en-US" altLang="zh-CN" sz="3600"/>
              <a:t>Computer data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06E71-C6EA-455E-94D1-056632A9CDE6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  <a:ln/>
        </p:spPr>
        <p:txBody>
          <a:bodyPr/>
          <a:lstStyle/>
          <a:p>
            <a:r>
              <a:rPr lang="en-US" altLang="zh-CN"/>
              <a:t>4. Communication Networks</a:t>
            </a:r>
            <a:endParaRPr lang="zh-CN" altLang="en-US"/>
          </a:p>
        </p:txBody>
      </p:sp>
      <p:pic>
        <p:nvPicPr>
          <p:cNvPr id="400389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752600"/>
            <a:ext cx="60198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00391" name="Rectangle 7"/>
          <p:cNvSpPr>
            <a:spLocks noChangeArrowheads="1"/>
          </p:cNvSpPr>
          <p:nvPr/>
        </p:nvSpPr>
        <p:spPr bwMode="auto">
          <a:xfrm>
            <a:off x="762000" y="5867400"/>
            <a:ext cx="7505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en-US" altLang="zh-CN" sz="2000" b="1">
                <a:solidFill>
                  <a:schemeClr val="tx2"/>
                </a:solidFill>
                <a:latin typeface="Arial" pitchFamily="34" charset="0"/>
              </a:rPr>
              <a:t>Figure 4  </a:t>
            </a:r>
            <a:r>
              <a:rPr kumimoji="0" lang="en-US" altLang="zh-CN" sz="2000">
                <a:solidFill>
                  <a:schemeClr val="tx2"/>
                </a:solidFill>
                <a:latin typeface="Arial" pitchFamily="34" charset="0"/>
              </a:rPr>
              <a:t>Communication network</a:t>
            </a:r>
            <a:endParaRPr kumimoji="0" lang="zh-CN" altLang="en-US" sz="3200">
              <a:solidFill>
                <a:schemeClr val="tx2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A8508-CDF9-440B-9C33-01EFB20B7007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  <a:ln/>
        </p:spPr>
        <p:txBody>
          <a:bodyPr/>
          <a:lstStyle/>
          <a:p>
            <a:r>
              <a:rPr lang="en-US" altLang="zh-CN"/>
              <a:t>4. Communication Networks</a:t>
            </a:r>
            <a:endParaRPr lang="zh-CN" altLang="en-US"/>
          </a:p>
        </p:txBody>
      </p:sp>
      <p:sp>
        <p:nvSpPr>
          <p:cNvPr id="429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55650" y="1916113"/>
            <a:ext cx="7558088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b="1"/>
              <a:t>      </a:t>
            </a:r>
            <a:r>
              <a:rPr lang="en-US" altLang="zh-CN" b="1"/>
              <a:t>Circuit switching</a:t>
            </a:r>
            <a:r>
              <a:rPr lang="en-US" altLang="zh-CN" sz="2400" b="1"/>
              <a:t> </a:t>
            </a:r>
            <a:r>
              <a:rPr lang="en-US" altLang="zh-CN" sz="2400"/>
              <a:t>is used to provide a delicates </a:t>
            </a:r>
          </a:p>
          <a:p>
            <a:pPr>
              <a:buFontTx/>
              <a:buNone/>
            </a:pPr>
            <a:r>
              <a:rPr lang="en-US" altLang="zh-CN" sz="2400"/>
              <a:t>communication path ,or circuit, between two hosts. The </a:t>
            </a:r>
          </a:p>
          <a:p>
            <a:pPr>
              <a:buFontTx/>
              <a:buNone/>
            </a:pPr>
            <a:r>
              <a:rPr lang="en-US" altLang="zh-CN" sz="2400"/>
              <a:t>telephone networks is an example of circuit switching. </a:t>
            </a:r>
          </a:p>
          <a:p>
            <a:pPr>
              <a:buFontTx/>
              <a:buNone/>
            </a:pPr>
            <a:r>
              <a:rPr lang="en-US" altLang="zh-CN" sz="2400"/>
              <a:t>      </a:t>
            </a:r>
            <a:r>
              <a:rPr lang="en-US" altLang="zh-CN" b="1"/>
              <a:t>Packet switching</a:t>
            </a:r>
            <a:r>
              <a:rPr lang="en-US" altLang="zh-CN" sz="2400"/>
              <a:t>  is based on “store and </a:t>
            </a:r>
          </a:p>
          <a:p>
            <a:pPr>
              <a:buFontTx/>
              <a:buNone/>
            </a:pPr>
            <a:r>
              <a:rPr lang="en-US" altLang="zh-CN" sz="2400"/>
              <a:t>forward.” The network may be viewed as a distributed pool </a:t>
            </a:r>
          </a:p>
          <a:p>
            <a:pPr>
              <a:buFontTx/>
              <a:buNone/>
            </a:pPr>
            <a:r>
              <a:rPr lang="en-US" altLang="zh-CN" sz="2400"/>
              <a:t>of network resources whose capacity is shared dynamically </a:t>
            </a:r>
          </a:p>
          <a:p>
            <a:pPr>
              <a:buFontTx/>
              <a:buNone/>
            </a:pPr>
            <a:r>
              <a:rPr lang="en-US" altLang="zh-CN" sz="2400"/>
              <a:t>by a community of competing hosts wishing to </a:t>
            </a:r>
          </a:p>
          <a:p>
            <a:pPr>
              <a:buFontTx/>
              <a:buNone/>
            </a:pPr>
            <a:r>
              <a:rPr lang="en-US" altLang="zh-CN" sz="2400"/>
              <a:t>communicate.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D67ED-9C2F-462B-ACDE-33924A405A17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  <a:ln/>
        </p:spPr>
        <p:txBody>
          <a:bodyPr/>
          <a:lstStyle/>
          <a:p>
            <a:r>
              <a:rPr lang="en-US" altLang="zh-CN"/>
              <a:t>4. Communication Networks</a:t>
            </a:r>
            <a:endParaRPr lang="zh-CN" altLang="en-US"/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349500"/>
            <a:ext cx="7558088" cy="338455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/>
              <a:t>            In contract, in a </a:t>
            </a:r>
            <a:r>
              <a:rPr lang="en-US" altLang="zh-CN" sz="3600" b="1"/>
              <a:t>circuit-switched</a:t>
            </a:r>
            <a:r>
              <a:rPr lang="en-US" altLang="zh-CN" sz="2800"/>
              <a:t>  network, resources are dedicated to a pair of hosts for the entire period they are in session.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/>
              <a:t>           Accordingly, </a:t>
            </a:r>
            <a:r>
              <a:rPr lang="en-US" altLang="zh-CN" sz="3600" b="1"/>
              <a:t>packet switching</a:t>
            </a:r>
            <a:r>
              <a:rPr lang="en-US" altLang="zh-CN" sz="2800"/>
              <a:t> is far better suited to a computer-communication environment  in which bursts of data are exchanged between hosts on an occasional basis.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CCD7F-B406-4CE8-A355-2C69DE448D0F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4. Communication Networks</a:t>
            </a:r>
            <a:endParaRPr lang="zh-CN" altLang="en-US"/>
          </a:p>
        </p:txBody>
      </p:sp>
      <p:pic>
        <p:nvPicPr>
          <p:cNvPr id="40141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600200"/>
            <a:ext cx="8610600" cy="46482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A70-4917-44E6-AA26-470EB9081AAC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9154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rgbClr val="FF0000"/>
                </a:solidFill>
              </a:rPr>
              <a:t>接入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/>
              <a:t>                    连接本地交换机与用户终端设备之间的部分。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/>
              <a:t>                    用户终端设备可以是语音、数据和视频等。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/>
              <a:t>                    三网合一：电话网、计算机网和有线电视网。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4000" b="1"/>
              <a:t>  </a:t>
            </a:r>
            <a:r>
              <a:rPr lang="zh-CN" altLang="en-US" b="1"/>
              <a:t>有线接入：</a:t>
            </a:r>
            <a:r>
              <a:rPr lang="zh-CN" altLang="en-US" sz="2400"/>
              <a:t>双绞线接入、光纤接入(</a:t>
            </a:r>
            <a:r>
              <a:rPr lang="en-US" altLang="zh-CN" sz="2400"/>
              <a:t>FTTB&amp;FTTH &amp;FTTR)、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                         </a:t>
            </a:r>
            <a:r>
              <a:rPr lang="zh-CN" altLang="en-US" sz="2400"/>
              <a:t>混合光纤同轴电缆接入(</a:t>
            </a:r>
            <a:r>
              <a:rPr lang="en-US" altLang="zh-CN" sz="2400"/>
              <a:t>HFC)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4000" b="1"/>
              <a:t>  </a:t>
            </a:r>
            <a:r>
              <a:rPr lang="zh-CN" altLang="en-US" b="1"/>
              <a:t>无线接入：</a:t>
            </a:r>
            <a:r>
              <a:rPr lang="zh-CN" altLang="en-US" sz="2400"/>
              <a:t>固定接入(</a:t>
            </a:r>
            <a:r>
              <a:rPr lang="en-US" altLang="zh-CN" sz="2400"/>
              <a:t>WLL,Wireless Local Loop)        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                         </a:t>
            </a:r>
            <a:r>
              <a:rPr lang="zh-CN" altLang="en-US" sz="2400"/>
              <a:t>移动接入(无绳电话系统、专用集群系统、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/>
              <a:t>                                       </a:t>
            </a:r>
            <a:r>
              <a:rPr lang="zh-CN" altLang="en-US" sz="2400">
                <a:solidFill>
                  <a:srgbClr val="FF0000"/>
                </a:solidFill>
              </a:rPr>
              <a:t>公用蜂窝系统1</a:t>
            </a:r>
            <a:r>
              <a:rPr lang="en-US" altLang="zh-CN" sz="2400">
                <a:solidFill>
                  <a:srgbClr val="FF0000"/>
                </a:solidFill>
              </a:rPr>
              <a:t>G/2G/3G/4G/5G</a:t>
            </a:r>
            <a:r>
              <a:rPr lang="en-US" altLang="zh-CN" sz="2400"/>
              <a:t>)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4B80-62EA-4B2A-AC59-53014C2CB9A3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4. Communication Networks</a:t>
            </a:r>
            <a:endParaRPr lang="zh-CN" alt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686800" cy="4343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2400"/>
              <a:t>             </a:t>
            </a:r>
            <a:r>
              <a:rPr lang="en-US" altLang="zh-CN" sz="2400"/>
              <a:t>In the OSI reference model, the communications and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related-connection functions are organized as </a:t>
            </a:r>
            <a:r>
              <a:rPr lang="en-US" altLang="zh-CN" b="1"/>
              <a:t>a series of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/>
              <a:t>layers, or levels, with well-defined interfaces,</a:t>
            </a:r>
            <a:r>
              <a:rPr lang="en-US" altLang="zh-CN" sz="2400"/>
              <a:t> and with each layer build on its predecessor.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             The OSI model is composed of </a:t>
            </a:r>
            <a:r>
              <a:rPr lang="en-US" altLang="zh-CN" b="1"/>
              <a:t>seven layers</a:t>
            </a:r>
            <a:r>
              <a:rPr lang="en-US" altLang="zh-CN" sz="2400"/>
              <a:t>, as illustrated in that figure. Communication is achieved by having the peer processes in two different systems communicate via a protocol.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              </a:t>
            </a:r>
            <a:r>
              <a:rPr lang="en-US" altLang="zh-CN" b="1">
                <a:solidFill>
                  <a:srgbClr val="FF0000"/>
                </a:solidFill>
              </a:rPr>
              <a:t>Main purpose of this book is the physical layer.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5C0E3-20FE-4E8C-8050-1BE88B5301D4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4. Communication Networks</a:t>
            </a:r>
            <a:endParaRPr lang="zh-CN" altLang="en-US"/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SzPct val="135000"/>
              <a:buFont typeface="Wingdings" pitchFamily="2" charset="2"/>
              <a:buChar char="v"/>
            </a:pPr>
            <a:r>
              <a:rPr lang="en-US" altLang="zh-CN" sz="2400">
                <a:solidFill>
                  <a:schemeClr val="tx2"/>
                </a:solidFill>
              </a:rPr>
              <a:t>Internet: Hosts, Subnets, Routers</a:t>
            </a: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Char char="v"/>
            </a:pPr>
            <a:endParaRPr lang="en-US" altLang="zh-CN" sz="240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Char char="v"/>
            </a:pPr>
            <a:endParaRPr lang="en-US" altLang="zh-CN" sz="240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Char char="v"/>
            </a:pPr>
            <a:endParaRPr lang="en-US" altLang="zh-CN" sz="240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Char char="v"/>
            </a:pPr>
            <a:endParaRPr lang="en-US" altLang="zh-CN" sz="240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Char char="v"/>
            </a:pPr>
            <a:endParaRPr lang="en-US" altLang="zh-CN" sz="240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Char char="v"/>
            </a:pPr>
            <a:r>
              <a:rPr lang="en-US" altLang="zh-CN" sz="2400">
                <a:solidFill>
                  <a:schemeClr val="tx2"/>
                </a:solidFill>
              </a:rPr>
              <a:t>Broadband Networks</a:t>
            </a:r>
            <a:endParaRPr lang="zh-CN" altLang="en-US"/>
          </a:p>
        </p:txBody>
      </p:sp>
      <p:pic>
        <p:nvPicPr>
          <p:cNvPr id="399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2438400"/>
            <a:ext cx="5257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2A01F-00ED-42DB-9F54-F6D45BDA0FAA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4. Communication Networks</a:t>
            </a:r>
            <a:endParaRPr lang="zh-CN" altLang="en-US"/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  <a:buSzPct val="135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tx2"/>
                </a:solidFill>
              </a:rPr>
              <a:t>Internet:</a:t>
            </a:r>
            <a:r>
              <a:rPr lang="en-US" altLang="zh-CN" sz="2800">
                <a:solidFill>
                  <a:schemeClr val="tx2"/>
                </a:solidFill>
              </a:rPr>
              <a:t>      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135000"/>
              <a:buFont typeface="Wingdings" pitchFamily="2" charset="2"/>
              <a:buNone/>
            </a:pPr>
            <a:r>
              <a:rPr lang="en-US" altLang="zh-CN" sz="2800">
                <a:solidFill>
                  <a:schemeClr val="tx2"/>
                </a:solidFill>
              </a:rPr>
              <a:t>         The Internet architecture depicted in the Figure has three functional blocks: </a:t>
            </a:r>
            <a:r>
              <a:rPr lang="en-US" altLang="zh-CN" sz="3600" b="1">
                <a:solidFill>
                  <a:schemeClr val="tx2"/>
                </a:solidFill>
              </a:rPr>
              <a:t>hosts, subnets, and routers.</a:t>
            </a:r>
            <a:r>
              <a:rPr lang="en-US" altLang="zh-CN" sz="2800">
                <a:solidFill>
                  <a:schemeClr val="tx2"/>
                </a:solidFill>
              </a:rPr>
              <a:t> The hosts constitute nodes of the network, where data originate or where they are delivered. The routers constitute intermediate nodes that are used to cross subnet boundaries. Within a subnet, all the hosts belonging to that subnet exchange data directly. 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9444-CA9D-43B4-82EA-BBB2EEA10A04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4. Communication Networks</a:t>
            </a:r>
            <a:endParaRPr lang="zh-CN" altLang="en-US"/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SzPct val="135000"/>
              <a:buFont typeface="Wingdings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Broadband network :</a:t>
            </a: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   ATM is a high-bandwidth, low-delay, packet-like technique </a:t>
            </a: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used for switching and multiplexing; it is independent of the </a:t>
            </a: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physical means of transport. The primary purpose of ATM is </a:t>
            </a: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to allocate network resources (i.e., bandwidth, buffers, and   </a:t>
            </a: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processing horsepower) efficiently so as to guarantee the </a:t>
            </a:r>
          </a:p>
          <a:p>
            <a:pPr>
              <a:spcBef>
                <a:spcPct val="50000"/>
              </a:spcBef>
              <a:buSzPct val="135000"/>
              <a:buFont typeface="Wingdings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expected quality of service for each connection. </a:t>
            </a:r>
            <a:endParaRPr lang="zh-CN" altLang="en-US" sz="24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FE28E-F1FB-4D25-BEDE-1D7B1B92DB77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5. Communication Channels</a:t>
            </a:r>
            <a:endParaRPr lang="zh-CN" altLang="en-US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343400"/>
          </a:xfrm>
        </p:spPr>
        <p:txBody>
          <a:bodyPr/>
          <a:lstStyle/>
          <a:p>
            <a:pPr>
              <a:lnSpc>
                <a:spcPct val="90000"/>
              </a:lnSpc>
              <a:buSzPct val="135000"/>
              <a:buFont typeface="Wingdings" pitchFamily="2" charset="2"/>
              <a:buChar char="v"/>
            </a:pPr>
            <a:r>
              <a:rPr lang="en-US" altLang="zh-CN"/>
              <a:t>Two basic groups of communication channels</a:t>
            </a:r>
          </a:p>
          <a:p>
            <a:pPr lvl="1">
              <a:lnSpc>
                <a:spcPct val="90000"/>
              </a:lnSpc>
              <a:buSzPct val="135000"/>
              <a:buFont typeface="Wingdings" pitchFamily="2" charset="2"/>
              <a:buChar char="v"/>
            </a:pPr>
            <a:r>
              <a:rPr lang="en-US" altLang="zh-CN"/>
              <a:t>guided propagation </a:t>
            </a:r>
          </a:p>
          <a:p>
            <a:pPr lvl="2">
              <a:lnSpc>
                <a:spcPct val="90000"/>
              </a:lnSpc>
              <a:buSzPct val="135000"/>
              <a:buFont typeface="Wingdings" pitchFamily="2" charset="2"/>
              <a:buChar char="v"/>
            </a:pPr>
            <a:r>
              <a:rPr lang="en-US" altLang="zh-CN"/>
              <a:t>telephone channels</a:t>
            </a:r>
          </a:p>
          <a:p>
            <a:pPr lvl="2">
              <a:lnSpc>
                <a:spcPct val="90000"/>
              </a:lnSpc>
              <a:buSzPct val="135000"/>
              <a:buFont typeface="Wingdings" pitchFamily="2" charset="2"/>
              <a:buChar char="v"/>
            </a:pPr>
            <a:r>
              <a:rPr lang="en-US" altLang="zh-CN"/>
              <a:t>coaxial cables </a:t>
            </a:r>
          </a:p>
          <a:p>
            <a:pPr lvl="2">
              <a:lnSpc>
                <a:spcPct val="90000"/>
              </a:lnSpc>
              <a:buSzPct val="135000"/>
              <a:buFont typeface="Wingdings" pitchFamily="2" charset="2"/>
              <a:buChar char="v"/>
            </a:pPr>
            <a:r>
              <a:rPr lang="en-US" altLang="zh-CN"/>
              <a:t>optical fibers</a:t>
            </a:r>
          </a:p>
          <a:p>
            <a:pPr lvl="1">
              <a:lnSpc>
                <a:spcPct val="90000"/>
              </a:lnSpc>
              <a:buSzPct val="135000"/>
              <a:buFont typeface="Wingdings" pitchFamily="2" charset="2"/>
              <a:buChar char="v"/>
            </a:pPr>
            <a:r>
              <a:rPr lang="en-US" altLang="zh-CN"/>
              <a:t>free propagation</a:t>
            </a:r>
          </a:p>
          <a:p>
            <a:pPr lvl="2">
              <a:lnSpc>
                <a:spcPct val="90000"/>
              </a:lnSpc>
              <a:buSzPct val="135000"/>
              <a:buFont typeface="Wingdings" pitchFamily="2" charset="2"/>
              <a:buChar char="v"/>
            </a:pPr>
            <a:r>
              <a:rPr lang="en-US" altLang="zh-CN"/>
              <a:t>wireless broadcast channels</a:t>
            </a:r>
          </a:p>
          <a:p>
            <a:pPr lvl="2">
              <a:lnSpc>
                <a:spcPct val="90000"/>
              </a:lnSpc>
              <a:buSzPct val="135000"/>
              <a:buFont typeface="Wingdings" pitchFamily="2" charset="2"/>
              <a:buChar char="v"/>
            </a:pPr>
            <a:r>
              <a:rPr lang="en-US" altLang="zh-CN"/>
              <a:t>mobile radio channels </a:t>
            </a:r>
          </a:p>
          <a:p>
            <a:pPr lvl="2">
              <a:lnSpc>
                <a:spcPct val="90000"/>
              </a:lnSpc>
              <a:buSzPct val="135000"/>
              <a:buFont typeface="Wingdings" pitchFamily="2" charset="2"/>
              <a:buChar char="v"/>
            </a:pPr>
            <a:r>
              <a:rPr lang="en-US" altLang="zh-CN"/>
              <a:t>satellite channels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A495-5343-4D12-BD8A-A7404223293C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5. Communication Channels</a:t>
            </a:r>
            <a:endParaRPr lang="zh-CN" altLang="en-US"/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343400"/>
          </a:xfrm>
        </p:spPr>
        <p:txBody>
          <a:bodyPr/>
          <a:lstStyle/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 b="1"/>
              <a:t>Telephone network: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    A typical telephone network uses circuit switching to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establish an end-to-end communication link on a temporary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basis. The telephone channel is a bandwidth-limited channel.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zh-CN" altLang="en-US" sz="2400"/>
              <a:t>    </a:t>
            </a:r>
            <a:r>
              <a:rPr lang="en-US" altLang="zh-CN" sz="2400"/>
              <a:t>The telephone channel is built using </a:t>
            </a:r>
            <a:r>
              <a:rPr lang="en-US" altLang="zh-CN" b="1"/>
              <a:t>twisted pairs</a:t>
            </a:r>
            <a:r>
              <a:rPr lang="en-US" altLang="zh-CN" sz="2400"/>
              <a:t> for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signal transmission. Twisted pairs are usually made up into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cables, with each cable consisting of many pairs in close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proximity to each other. Twisted pairs are naturally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susceptible to electromagnetic interference (EMI), the effects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of which are mitigated through twisting the wires.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9696-8116-4A61-8531-7619BEED7713}" type="slidenum">
              <a:rPr lang="zh-CN" altLang="en-US"/>
              <a:pPr/>
              <a:t>46</a:t>
            </a:fld>
            <a:endParaRPr lang="en-US" altLang="zh-CN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5. Communication Channels</a:t>
            </a:r>
            <a:endParaRPr lang="zh-CN" altLang="en-US"/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343400"/>
          </a:xfrm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en-US" altLang="zh-CN" sz="2400" b="1"/>
              <a:t>Coaxial cable</a:t>
            </a:r>
            <a:r>
              <a:rPr lang="en-US" altLang="zh-CN"/>
              <a:t> :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zh-CN" altLang="en-US" sz="2400"/>
              <a:t>         </a:t>
            </a:r>
            <a:r>
              <a:rPr lang="en-US" altLang="zh-CN" sz="2400"/>
              <a:t>A coaxial cable consists of </a:t>
            </a:r>
            <a:r>
              <a:rPr lang="en-US" altLang="zh-CN" b="1"/>
              <a:t>an inner conductor and outer conductor</a:t>
            </a:r>
            <a:r>
              <a:rPr lang="en-US" altLang="zh-CN" sz="2400"/>
              <a:t>, separated by a dielectric insulating material.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        Compared to a twisted-pair cable, a coaxial cable offers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greater degree of immunity to EMI. Moreover, because of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their much higher band-width, coaxial cables can support the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transmission of digital data at much higher bit rates than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twisted pairs. 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F91F8-ED8F-4247-9FC4-21A7B2F890F8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5. Communication Channels</a:t>
            </a:r>
            <a:endParaRPr lang="zh-CN" altLang="en-US"/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343400"/>
          </a:xfrm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en-US" altLang="zh-CN" sz="2400" b="1"/>
              <a:t>Optical fiber :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      An optical fiber is a dielectric wave guide that transports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light from one place to another.In particular, they offer the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following unique characteristics:</a:t>
            </a:r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Enormous potential bandwidth</a:t>
            </a:r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Low transmission losses</a:t>
            </a:r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Immunity to electromagnetic interference</a:t>
            </a:r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Small size and weight</a:t>
            </a:r>
          </a:p>
          <a:p>
            <a:pPr>
              <a:buSzPct val="135000"/>
              <a:buFont typeface="Wingdings" pitchFamily="2" charset="2"/>
              <a:buChar char="v"/>
            </a:pPr>
            <a:r>
              <a:rPr lang="en-US" altLang="zh-CN" sz="2400"/>
              <a:t>Ruggedness and flexibility 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8DD68-B315-44C4-A969-E90BEBFAB80E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5. Communication Channels</a:t>
            </a:r>
            <a:endParaRPr lang="zh-CN" altLang="en-US"/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343400"/>
          </a:xfrm>
        </p:spPr>
        <p:txBody>
          <a:bodyPr/>
          <a:lstStyle/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 b="1"/>
              <a:t>Wireless broadcast channel</a:t>
            </a:r>
            <a:r>
              <a:rPr lang="en-US" altLang="zh-CN" b="1"/>
              <a:t> :</a:t>
            </a:r>
            <a:endParaRPr lang="en-US" altLang="zh-CN"/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b="1"/>
              <a:t>        </a:t>
            </a:r>
            <a:r>
              <a:rPr lang="en-US" altLang="zh-CN" sz="2400"/>
              <a:t>Wireless broadcast channel supports the transmission of </a:t>
            </a:r>
            <a:r>
              <a:rPr lang="en-US" altLang="zh-CN" b="1"/>
              <a:t>radio and television</a:t>
            </a:r>
            <a:r>
              <a:rPr lang="en-US" altLang="zh-CN" sz="2400"/>
              <a:t> signals. The information-bearing signal, representing speech, music, or pictures, is modulated onto a carrier frequency that identifies the transmission station.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         The transmission originates from an </a:t>
            </a:r>
            <a:r>
              <a:rPr lang="en-US" altLang="zh-CN" b="1"/>
              <a:t>antenna</a:t>
            </a:r>
            <a:r>
              <a:rPr lang="en-US" altLang="zh-CN" sz="2400"/>
              <a:t> that acts as the transition or match unit between the source of the modulated signal and electromagnetic waves in free space.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CCCAF-1923-4A6B-AB44-2790C22406C7}" type="slidenum">
              <a:rPr lang="zh-CN" altLang="en-US"/>
              <a:pPr/>
              <a:t>49</a:t>
            </a:fld>
            <a:endParaRPr lang="en-US" altLang="zh-CN"/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5. Communication Channels</a:t>
            </a:r>
            <a:endParaRPr lang="zh-CN" altLang="en-US"/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696200" cy="4191000"/>
          </a:xfrm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zh-CN" altLang="en-US" sz="2400"/>
              <a:t>      </a:t>
            </a:r>
            <a:r>
              <a:rPr lang="en-US" altLang="zh-CN" sz="2400"/>
              <a:t>          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      The objective in designing the antenna is to excite the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waves in the required direction or directions, as efficiently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as possible.By virtue of the phenomenon of diffraction,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radio waves are bent around the earth’s surface.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      Propagation beyond the line of sight is thereby made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possible, albeit with somewhat greater loss than is incurred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in free space.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B91E5-AADA-40A9-BDCB-816150BFF04F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557338"/>
            <a:ext cx="9144000" cy="4495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/>
              <a:t>第一代（模拟）和第二代（</a:t>
            </a:r>
            <a:r>
              <a:rPr lang="en-US" altLang="zh-CN" sz="2800"/>
              <a:t>GSM</a:t>
            </a:r>
            <a:r>
              <a:rPr lang="zh-CN" altLang="en-US" sz="2800"/>
              <a:t>和</a:t>
            </a:r>
            <a:r>
              <a:rPr lang="en-US" altLang="zh-CN" sz="2800"/>
              <a:t>IS-95</a:t>
            </a:r>
            <a:r>
              <a:rPr lang="zh-CN" altLang="en-US" sz="2800">
                <a:solidFill>
                  <a:srgbClr val="FF0000"/>
                </a:solidFill>
              </a:rPr>
              <a:t>（中国电信）</a:t>
            </a:r>
            <a:r>
              <a:rPr lang="zh-CN" altLang="en-US" sz="2800"/>
              <a:t>）</a:t>
            </a:r>
          </a:p>
          <a:p>
            <a:pPr algn="r">
              <a:lnSpc>
                <a:spcPct val="80000"/>
              </a:lnSpc>
              <a:buFontTx/>
              <a:buNone/>
            </a:pP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800"/>
              <a:t>第三代移动通信系统（</a:t>
            </a:r>
            <a:r>
              <a:rPr lang="en-US" altLang="zh-CN" sz="2800"/>
              <a:t>3G</a:t>
            </a:r>
            <a:r>
              <a:rPr lang="zh-CN" altLang="en-US" sz="2800"/>
              <a:t>，</a:t>
            </a:r>
            <a:r>
              <a:rPr lang="en-US" altLang="zh-CN" sz="2800"/>
              <a:t>IMT2000</a:t>
            </a:r>
            <a:r>
              <a:rPr lang="zh-CN" altLang="en-US" sz="2800"/>
              <a:t>）要求：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/>
              <a:t>1.</a:t>
            </a:r>
            <a:r>
              <a:rPr lang="zh-CN" altLang="en-US" sz="2000"/>
              <a:t>统一频段，统一技术标准，提供全球无缝覆盖和全球漫游的移动通信业务；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/>
              <a:t>2.</a:t>
            </a:r>
            <a:r>
              <a:rPr lang="zh-CN" altLang="en-US" sz="2000"/>
              <a:t>提供多媒体通信业务，包括语音、数据、可视图文、活动图象和压缩图象等业务；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/>
              <a:t>3.</a:t>
            </a:r>
            <a:r>
              <a:rPr lang="zh-CN" altLang="en-US" sz="2000"/>
              <a:t>传输速率最高达</a:t>
            </a:r>
            <a:r>
              <a:rPr lang="en-US" altLang="zh-CN" sz="2000"/>
              <a:t>2Mb/s</a:t>
            </a:r>
            <a:r>
              <a:rPr lang="zh-CN" altLang="en-US" sz="2000"/>
              <a:t>，其中：静止环境为</a:t>
            </a:r>
            <a:r>
              <a:rPr lang="en-US" altLang="zh-CN" sz="2000"/>
              <a:t>2Mb/s</a:t>
            </a:r>
            <a:r>
              <a:rPr lang="zh-CN" altLang="en-US" sz="2000"/>
              <a:t>，慢速移动环境为</a:t>
            </a:r>
            <a:r>
              <a:rPr lang="en-US" altLang="zh-CN" sz="2000"/>
              <a:t>384Kb/s</a:t>
            </a:r>
            <a:r>
              <a:rPr lang="zh-CN" altLang="en-US" sz="2000"/>
              <a:t>，快速移动环境为</a:t>
            </a:r>
            <a:r>
              <a:rPr lang="en-US" altLang="zh-CN" sz="2000"/>
              <a:t>144Kb/s</a:t>
            </a:r>
            <a:r>
              <a:rPr lang="zh-CN" altLang="en-US" sz="2000"/>
              <a:t>，卫星移动通信为</a:t>
            </a:r>
            <a:r>
              <a:rPr lang="en-US" altLang="zh-CN" sz="2000"/>
              <a:t>9.6Kb/s</a:t>
            </a:r>
            <a:r>
              <a:rPr lang="zh-CN" altLang="en-US" sz="2000"/>
              <a:t>；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/>
              <a:t>4.</a:t>
            </a:r>
            <a:r>
              <a:rPr lang="zh-CN" altLang="en-US" sz="2000"/>
              <a:t>高频谱效率，高服务质量和高保密性能；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/>
              <a:t>5.</a:t>
            </a:r>
            <a:r>
              <a:rPr lang="zh-CN" altLang="en-US" sz="2000"/>
              <a:t>便于由第二代蜂窝移动通信系统过渡和演进；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/>
              <a:t>6.</a:t>
            </a:r>
            <a:r>
              <a:rPr lang="zh-CN" altLang="en-US" sz="2000"/>
              <a:t>要求移动终端设备的价格较低廉。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zh-CN" altLang="en-US" sz="2000">
              <a:solidFill>
                <a:srgbClr val="FF0000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zh-CN" sz="1600" b="1" u="sng">
                <a:solidFill>
                  <a:srgbClr val="FF0000"/>
                </a:solidFill>
              </a:rPr>
              <a:t>W-CDMA(</a:t>
            </a:r>
            <a:r>
              <a:rPr lang="zh-CN" altLang="en-US" sz="1600" b="1" u="sng">
                <a:solidFill>
                  <a:srgbClr val="FF0000"/>
                </a:solidFill>
              </a:rPr>
              <a:t>日欧方式</a:t>
            </a:r>
            <a:r>
              <a:rPr lang="en-US" altLang="zh-CN" sz="1600" b="1" u="sng">
                <a:solidFill>
                  <a:srgbClr val="FF0000"/>
                </a:solidFill>
              </a:rPr>
              <a:t>)</a:t>
            </a:r>
            <a:r>
              <a:rPr lang="zh-CN" altLang="en-US" sz="1600" b="1" u="sng">
                <a:solidFill>
                  <a:srgbClr val="FF0000"/>
                </a:solidFill>
              </a:rPr>
              <a:t>、</a:t>
            </a:r>
            <a:r>
              <a:rPr lang="en-US" altLang="zh-CN" sz="1600" b="1" u="sng">
                <a:solidFill>
                  <a:srgbClr val="FF0000"/>
                </a:solidFill>
              </a:rPr>
              <a:t>cdma2000(</a:t>
            </a:r>
            <a:r>
              <a:rPr lang="zh-CN" altLang="en-US" sz="1600" b="1" u="sng">
                <a:solidFill>
                  <a:srgbClr val="FF0000"/>
                </a:solidFill>
              </a:rPr>
              <a:t>北美方式</a:t>
            </a:r>
            <a:r>
              <a:rPr lang="en-US" altLang="zh-CN" sz="1600" b="1" u="sng">
                <a:solidFill>
                  <a:srgbClr val="FF0000"/>
                </a:solidFill>
              </a:rPr>
              <a:t>)</a:t>
            </a:r>
            <a:r>
              <a:rPr lang="en-US" altLang="zh-CN" sz="1600" b="1">
                <a:solidFill>
                  <a:srgbClr val="FF0000"/>
                </a:solidFill>
              </a:rPr>
              <a:t>    </a:t>
            </a:r>
            <a:r>
              <a:rPr lang="en-US" altLang="zh-CN" sz="1600" b="1" u="sng">
                <a:solidFill>
                  <a:srgbClr val="FF0000"/>
                </a:solidFill>
              </a:rPr>
              <a:t>TD-SCDMA(</a:t>
            </a:r>
            <a:r>
              <a:rPr lang="zh-CN" altLang="en-US" sz="1600" b="1" u="sng">
                <a:solidFill>
                  <a:srgbClr val="FF0000"/>
                </a:solidFill>
              </a:rPr>
              <a:t>中国和欧洲</a:t>
            </a:r>
            <a:r>
              <a:rPr lang="en-US" altLang="zh-CN" sz="1600" b="1" u="sng">
                <a:solidFill>
                  <a:srgbClr val="FF0000"/>
                </a:solidFill>
              </a:rPr>
              <a:t>)</a:t>
            </a:r>
            <a:r>
              <a:rPr lang="en-US" altLang="zh-CN" sz="1600" b="1">
                <a:solidFill>
                  <a:srgbClr val="FF0000"/>
                </a:solidFill>
              </a:rPr>
              <a:t>      </a:t>
            </a:r>
            <a:r>
              <a:rPr lang="en-US" altLang="zh-CN" sz="1600" b="1" u="sng">
                <a:solidFill>
                  <a:srgbClr val="FF0000"/>
                </a:solidFill>
              </a:rPr>
              <a:t>WiMAX</a:t>
            </a:r>
            <a:r>
              <a:rPr lang="zh-CN" altLang="en-US" sz="1600" b="1" u="sng">
                <a:solidFill>
                  <a:srgbClr val="FF0000"/>
                </a:solidFill>
              </a:rPr>
              <a:t>（韩国）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                  </a:t>
            </a:r>
            <a:r>
              <a:rPr lang="en-US" altLang="zh-CN" sz="2000" b="1">
                <a:solidFill>
                  <a:srgbClr val="FF0000"/>
                </a:solidFill>
              </a:rPr>
              <a:t>2000</a:t>
            </a:r>
            <a:r>
              <a:rPr lang="zh-CN" altLang="en-US" sz="2000" b="1">
                <a:solidFill>
                  <a:srgbClr val="FF0000"/>
                </a:solidFill>
              </a:rPr>
              <a:t>年</a:t>
            </a:r>
            <a:r>
              <a:rPr lang="en-US" altLang="zh-CN" sz="2000" b="1">
                <a:solidFill>
                  <a:srgbClr val="FF0000"/>
                </a:solidFill>
              </a:rPr>
              <a:t>5</a:t>
            </a:r>
            <a:r>
              <a:rPr lang="zh-CN" altLang="en-US" sz="2000" b="1">
                <a:solidFill>
                  <a:srgbClr val="FF0000"/>
                </a:solidFill>
              </a:rPr>
              <a:t>月                                 </a:t>
            </a:r>
            <a:r>
              <a:rPr lang="en-US" altLang="zh-CN" sz="2000" b="1">
                <a:solidFill>
                  <a:srgbClr val="FF0000"/>
                </a:solidFill>
              </a:rPr>
              <a:t>2000</a:t>
            </a:r>
            <a:r>
              <a:rPr lang="zh-CN" altLang="en-US" sz="2000" b="1">
                <a:solidFill>
                  <a:srgbClr val="FF0000"/>
                </a:solidFill>
              </a:rPr>
              <a:t>年</a:t>
            </a:r>
            <a:r>
              <a:rPr lang="en-US" altLang="zh-CN" sz="2000" b="1">
                <a:solidFill>
                  <a:srgbClr val="FF0000"/>
                </a:solidFill>
              </a:rPr>
              <a:t>10</a:t>
            </a:r>
            <a:r>
              <a:rPr lang="zh-CN" altLang="en-US" sz="2000" b="1">
                <a:solidFill>
                  <a:srgbClr val="FF0000"/>
                </a:solidFill>
              </a:rPr>
              <a:t>月                  </a:t>
            </a:r>
            <a:r>
              <a:rPr lang="en-US" altLang="zh-CN" sz="2000" b="1">
                <a:solidFill>
                  <a:srgbClr val="FF0000"/>
                </a:solidFill>
              </a:rPr>
              <a:t>2007</a:t>
            </a:r>
            <a:r>
              <a:rPr lang="zh-CN" altLang="en-US" sz="2000" b="1">
                <a:solidFill>
                  <a:srgbClr val="FF0000"/>
                </a:solidFill>
              </a:rPr>
              <a:t>年</a:t>
            </a:r>
            <a:r>
              <a:rPr lang="en-US" altLang="zh-CN" sz="2000" b="1">
                <a:solidFill>
                  <a:srgbClr val="FF0000"/>
                </a:solidFill>
              </a:rPr>
              <a:t>10</a:t>
            </a:r>
            <a:r>
              <a:rPr lang="zh-CN" altLang="en-US" sz="2000" b="1">
                <a:solidFill>
                  <a:srgbClr val="FF0000"/>
                </a:solidFill>
              </a:rPr>
              <a:t>月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zh-CN" alt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1016-9C1D-420A-9E6C-C1E473705B97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5. Communication Channels</a:t>
            </a:r>
            <a:endParaRPr lang="zh-CN" altLang="en-US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924800" cy="4572000"/>
          </a:xfrm>
        </p:spPr>
        <p:txBody>
          <a:bodyPr/>
          <a:lstStyle/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 b="1"/>
              <a:t>Mobile radio channel :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zh-CN" altLang="en-US" sz="2400" b="1"/>
              <a:t>                 </a:t>
            </a:r>
            <a:r>
              <a:rPr lang="en-US" altLang="zh-CN" sz="2400"/>
              <a:t>A mobile radio channel extends the capability of the public telecommunications network by introducing mobility into the network by virtue of its ability to broadcast.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zh-CN" altLang="en-US" sz="2400"/>
              <a:t>               </a:t>
            </a:r>
            <a:r>
              <a:rPr lang="en-US" altLang="zh-CN" sz="2400"/>
              <a:t>In a mobile radio environment, we thus speak of a </a:t>
            </a:r>
            <a:r>
              <a:rPr lang="en-US" altLang="zh-CN" b="1"/>
              <a:t>multipath phenomenon</a:t>
            </a:r>
            <a:r>
              <a:rPr lang="en-US" altLang="zh-CN" sz="2400"/>
              <a:t> in that the various incoming radio waves reach their destination from different directions and with different time delays.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               Consequently, the received signal strength signal varies with location </a:t>
            </a:r>
            <a:r>
              <a:rPr lang="en-US" altLang="zh-CN" b="1"/>
              <a:t>in a very complicated fashion</a:t>
            </a:r>
            <a:r>
              <a:rPr lang="en-US" altLang="zh-CN" sz="2400"/>
              <a:t>, and so a mobile radio.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B97A-B8D0-4A2B-A74F-EF0800B939BF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5. Communication Channels</a:t>
            </a:r>
            <a:endParaRPr lang="zh-CN" altLang="en-US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343400"/>
          </a:xfrm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endParaRPr lang="en-US" altLang="zh-CN" sz="2800" b="1"/>
          </a:p>
          <a:p>
            <a:pPr>
              <a:buSzPct val="135000"/>
              <a:buFont typeface="Wingdings" pitchFamily="2" charset="2"/>
              <a:buNone/>
            </a:pPr>
            <a:endParaRPr lang="en-US" altLang="zh-CN" sz="2800" b="1"/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800" b="1"/>
              <a:t>Satellite channel</a:t>
            </a:r>
            <a:r>
              <a:rPr lang="en-US" altLang="zh-CN" sz="2800"/>
              <a:t> :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zh-CN" altLang="en-US" sz="2800"/>
              <a:t>              </a:t>
            </a:r>
            <a:r>
              <a:rPr lang="en-US" altLang="zh-CN" sz="2800"/>
              <a:t>A satellite channel adds another invaluable dimension to the public telecommunications network by providing broad-area coverage in both a </a:t>
            </a:r>
            <a:r>
              <a:rPr lang="en-US" altLang="zh-CN" sz="3600" b="1"/>
              <a:t>continental and an intercontinental</a:t>
            </a:r>
            <a:r>
              <a:rPr lang="en-US" altLang="zh-CN" sz="2800"/>
              <a:t> sense. 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FFDC2-88B6-46D7-A597-302025BF1E80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5. Communication Channels</a:t>
            </a:r>
            <a:endParaRPr lang="zh-CN" altLang="en-US"/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133600"/>
            <a:ext cx="8001000" cy="3959225"/>
          </a:xfrm>
        </p:spPr>
        <p:txBody>
          <a:bodyPr/>
          <a:lstStyle/>
          <a:p>
            <a:pPr>
              <a:lnSpc>
                <a:spcPct val="80000"/>
              </a:lnSpc>
              <a:buSzPct val="135000"/>
              <a:buFont typeface="Wingdings" pitchFamily="2" charset="2"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Summarize:</a:t>
            </a:r>
          </a:p>
          <a:p>
            <a:pPr>
              <a:lnSpc>
                <a:spcPct val="8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            A communication channel is central to the operation of a communication system. Its properties determine both the information-carrying </a:t>
            </a:r>
            <a:r>
              <a:rPr lang="en-US" altLang="zh-CN" b="1"/>
              <a:t>capacity</a:t>
            </a:r>
            <a:r>
              <a:rPr lang="en-US" altLang="zh-CN" sz="2400"/>
              <a:t> of the system and the </a:t>
            </a:r>
            <a:r>
              <a:rPr lang="en-US" altLang="zh-CN" b="1"/>
              <a:t>quality</a:t>
            </a:r>
            <a:r>
              <a:rPr lang="en-US" altLang="zh-CN" sz="2400"/>
              <a:t> of service offered by the system. We may classify communication channels in different ways: </a:t>
            </a:r>
          </a:p>
          <a:p>
            <a:pPr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 sz="2400"/>
              <a:t>A channel may be linear or nonlinear;</a:t>
            </a:r>
          </a:p>
          <a:p>
            <a:pPr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 sz="2400"/>
              <a:t>A channel may be time invariant or time varying;</a:t>
            </a:r>
          </a:p>
          <a:p>
            <a:pPr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 sz="2400"/>
              <a:t>A channel may be bandwidth limited or power limited.</a:t>
            </a:r>
          </a:p>
          <a:p>
            <a:pPr>
              <a:lnSpc>
                <a:spcPct val="80000"/>
              </a:lnSpc>
              <a:buSzPct val="135000"/>
              <a:buFont typeface="Wingdings" pitchFamily="2" charset="2"/>
              <a:buChar char="v"/>
            </a:pPr>
            <a:endParaRPr lang="zh-CN" altLang="en-US" sz="2400"/>
          </a:p>
          <a:p>
            <a:pPr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zh-CN" altLang="en-US" sz="2400">
                <a:solidFill>
                  <a:srgbClr val="FF0000"/>
                </a:solidFill>
              </a:rPr>
              <a:t>有效性</a:t>
            </a:r>
            <a:r>
              <a:rPr lang="en-US" altLang="zh-CN" sz="2400">
                <a:solidFill>
                  <a:srgbClr val="FF0000"/>
                </a:solidFill>
              </a:rPr>
              <a:t>&amp;</a:t>
            </a:r>
            <a:r>
              <a:rPr lang="zh-CN" altLang="en-US" sz="2400">
                <a:solidFill>
                  <a:srgbClr val="FF0000"/>
                </a:solidFill>
              </a:rPr>
              <a:t>可靠性（模拟</a:t>
            </a:r>
            <a:r>
              <a:rPr lang="en-US" altLang="zh-CN" sz="2400">
                <a:solidFill>
                  <a:srgbClr val="FF0000"/>
                </a:solidFill>
              </a:rPr>
              <a:t>&amp;</a:t>
            </a:r>
            <a:r>
              <a:rPr lang="zh-CN" altLang="en-US" sz="2400">
                <a:solidFill>
                  <a:srgbClr val="FF0000"/>
                </a:solidFill>
              </a:rPr>
              <a:t>数字通信系统）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8A72B-8F00-4F82-9359-0CFC27085FE9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6. Modulation Process</a:t>
            </a:r>
            <a:endParaRPr lang="zh-CN" altLang="en-US"/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209800"/>
            <a:ext cx="8447088" cy="4027488"/>
          </a:xfrm>
        </p:spPr>
        <p:txBody>
          <a:bodyPr/>
          <a:lstStyle/>
          <a:p>
            <a:pPr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 sz="3600"/>
              <a:t>Modulation Process</a:t>
            </a:r>
            <a:r>
              <a:rPr lang="en-US" altLang="zh-CN" sz="2400"/>
              <a:t> </a:t>
            </a:r>
          </a:p>
          <a:p>
            <a:pPr lvl="1"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 sz="2400"/>
              <a:t>continuous-wave modulation(CM): AM, FM, PM</a:t>
            </a:r>
          </a:p>
          <a:p>
            <a:pPr lvl="1"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 sz="2400"/>
              <a:t>pulse modulation(PM): PAM, PDM, PPM</a:t>
            </a:r>
          </a:p>
          <a:p>
            <a:pPr lvl="1">
              <a:lnSpc>
                <a:spcPct val="80000"/>
              </a:lnSpc>
              <a:buSzPct val="135000"/>
              <a:buFont typeface="Wingdings" pitchFamily="2" charset="2"/>
              <a:buChar char="v"/>
            </a:pPr>
            <a:endParaRPr lang="en-US" altLang="zh-CN" sz="2400"/>
          </a:p>
          <a:p>
            <a:pPr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>
                <a:solidFill>
                  <a:srgbClr val="FF0000"/>
                </a:solidFill>
              </a:rPr>
              <a:t>Three</a:t>
            </a:r>
            <a:r>
              <a:rPr lang="en-US" altLang="zh-CN"/>
              <a:t> commonly used methods of multiplexing:</a:t>
            </a:r>
            <a:endParaRPr lang="en-US" altLang="zh-CN" sz="2800"/>
          </a:p>
          <a:p>
            <a:pPr lvl="1"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>
                <a:solidFill>
                  <a:srgbClr val="FF0000"/>
                </a:solidFill>
              </a:rPr>
              <a:t>SDM</a:t>
            </a:r>
            <a:r>
              <a:rPr lang="zh-CN" altLang="en-US"/>
              <a:t>，</a:t>
            </a:r>
            <a:r>
              <a:rPr lang="en-US" altLang="zh-CN"/>
              <a:t>FDM, TDM, CDM</a:t>
            </a:r>
            <a:r>
              <a:rPr lang="en-US" altLang="zh-CN" sz="2000"/>
              <a:t> </a:t>
            </a:r>
          </a:p>
          <a:p>
            <a:pPr lvl="1" algn="r">
              <a:lnSpc>
                <a:spcPct val="8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Space/Frequency/Time/Code Division </a:t>
            </a:r>
            <a:r>
              <a:rPr lang="en-US" altLang="zh-CN" sz="2400">
                <a:solidFill>
                  <a:srgbClr val="FF0000"/>
                </a:solidFill>
              </a:rPr>
              <a:t>Multiplexing</a:t>
            </a:r>
            <a:endParaRPr lang="zh-CN" altLang="en-US" sz="240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 sz="2400"/>
              <a:t>WDM (Only for optical fiber)</a:t>
            </a:r>
          </a:p>
          <a:p>
            <a:pPr lvl="1">
              <a:lnSpc>
                <a:spcPct val="80000"/>
              </a:lnSpc>
              <a:buSzPct val="135000"/>
              <a:buFont typeface="Wingdings" pitchFamily="2" charset="2"/>
              <a:buChar char="v"/>
            </a:pPr>
            <a:r>
              <a:rPr lang="en-US" altLang="zh-CN" sz="2400"/>
              <a:t>SDMA</a:t>
            </a:r>
            <a:r>
              <a:rPr lang="zh-CN" altLang="en-US" sz="2400"/>
              <a:t>，</a:t>
            </a:r>
            <a:r>
              <a:rPr lang="en-US" altLang="zh-CN" sz="2400"/>
              <a:t>FDMA</a:t>
            </a:r>
            <a:r>
              <a:rPr lang="zh-CN" altLang="en-US" sz="2400"/>
              <a:t>，</a:t>
            </a:r>
            <a:r>
              <a:rPr lang="en-US" altLang="zh-CN" sz="2400"/>
              <a:t>TDMA</a:t>
            </a:r>
            <a:r>
              <a:rPr lang="zh-CN" altLang="en-US" sz="2400"/>
              <a:t>，</a:t>
            </a:r>
            <a:r>
              <a:rPr lang="en-US" altLang="zh-CN" sz="2400"/>
              <a:t>CDMA</a:t>
            </a:r>
          </a:p>
          <a:p>
            <a:pPr lvl="1" algn="r">
              <a:lnSpc>
                <a:spcPct val="8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Space/Frequency/Time/Code Division </a:t>
            </a:r>
            <a:r>
              <a:rPr lang="en-US" altLang="zh-CN" sz="2400">
                <a:solidFill>
                  <a:srgbClr val="FF0000"/>
                </a:solidFill>
              </a:rPr>
              <a:t>Multiple</a:t>
            </a:r>
            <a:r>
              <a:rPr lang="en-US" altLang="zh-CN" sz="2400"/>
              <a:t>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87382-458C-4DEE-92A8-50B2A59FD53F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6. Modulation Process</a:t>
            </a:r>
            <a:endParaRPr lang="zh-CN" altLang="en-US"/>
          </a:p>
        </p:txBody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3962400"/>
          </a:xfrm>
        </p:spPr>
        <p:txBody>
          <a:bodyPr/>
          <a:lstStyle/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800"/>
              <a:t>     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800"/>
              <a:t>              We may classify the modulation process into </a:t>
            </a:r>
            <a:r>
              <a:rPr lang="en-US" altLang="zh-CN" sz="3600" b="1"/>
              <a:t>continuous-wave modulation and pulse modulation.</a:t>
            </a:r>
            <a:r>
              <a:rPr lang="en-US" altLang="zh-CN" sz="2800"/>
              <a:t> In continuous-wave modulation, a sinusoidal wave is used as the carrier. In pulse modulation, on the other hand, the carrier consists of a periodic sequence of rectangular pulse. Pulse modulation can itself be of an analog or digital type. 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30774-012C-4382-AD0A-BCA8FA4C74CC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6. Modulation Process</a:t>
            </a:r>
            <a:endParaRPr lang="zh-CN" altLang="en-US"/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3962400"/>
          </a:xfrm>
        </p:spPr>
        <p:txBody>
          <a:bodyPr/>
          <a:lstStyle/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800"/>
              <a:t>      In introducing of modulation, we stressed its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800"/>
              <a:t>importance as a process that ensures the transmission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800"/>
              <a:t>of a message signal over a prescribed channel. There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800"/>
              <a:t>is another important benefit, namely, multiplexing,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800"/>
              <a:t>that results from the use of modulation.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800"/>
              <a:t>      </a:t>
            </a:r>
            <a:r>
              <a:rPr lang="en-US" altLang="zh-CN" b="1"/>
              <a:t>Multiplexing</a:t>
            </a:r>
            <a:r>
              <a:rPr lang="en-US" altLang="zh-CN" sz="2800"/>
              <a:t> is the process of combining several message signals for their simultaneous transmission over the same channel. 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8DA5D-6D7D-4ED7-B78C-5F1EB6C2D8CF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6. Modulation Process</a:t>
            </a:r>
            <a:endParaRPr lang="zh-CN" altLang="en-US"/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3962400"/>
          </a:xfrm>
        </p:spPr>
        <p:txBody>
          <a:bodyPr/>
          <a:lstStyle/>
          <a:p>
            <a:pPr algn="just">
              <a:buSzPct val="135000"/>
              <a:buFont typeface="Wingdings" pitchFamily="2" charset="2"/>
              <a:buNone/>
            </a:pPr>
            <a:r>
              <a:rPr lang="en-US" altLang="zh-CN" sz="2400"/>
              <a:t>Three commonly used method of multiplexing are as follows:</a:t>
            </a:r>
          </a:p>
          <a:p>
            <a:pPr algn="just">
              <a:buSzPct val="135000"/>
              <a:buFont typeface="Wingdings" pitchFamily="2" charset="2"/>
              <a:buNone/>
            </a:pPr>
            <a:endParaRPr lang="en-US" altLang="zh-CN" sz="2400"/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Frequency-division multiplexing (FDM)</a:t>
            </a:r>
          </a:p>
          <a:p>
            <a:pPr algn="just">
              <a:buSzPct val="135000"/>
              <a:buFont typeface="Wingdings" pitchFamily="2" charset="2"/>
              <a:buChar char="v"/>
            </a:pPr>
            <a:endParaRPr lang="en-US" altLang="zh-CN" sz="2400"/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Time-division multiplexing (TDM)</a:t>
            </a:r>
          </a:p>
          <a:p>
            <a:pPr algn="just">
              <a:buSzPct val="135000"/>
              <a:buFont typeface="Wingdings" pitchFamily="2" charset="2"/>
              <a:buChar char="v"/>
            </a:pPr>
            <a:endParaRPr lang="en-US" altLang="zh-CN" sz="2400"/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Code-division multiplexing (CDM)</a:t>
            </a:r>
          </a:p>
          <a:p>
            <a:pPr>
              <a:buSzPct val="135000"/>
              <a:buFont typeface="Wingdings" pitchFamily="2" charset="2"/>
              <a:buNone/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DF3E6-040F-4BAA-AD8B-18CD7F07CDF0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6. Modulation Process</a:t>
            </a:r>
            <a:endParaRPr lang="zh-CN" altLang="en-US"/>
          </a:p>
        </p:txBody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3962400"/>
          </a:xfrm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       In FDM the message signal overlap with each other at the channel input: hence the system may suffer from crosstalk if the channel is nonlinear.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       In TDM the message signals used the full passband of the channel, but on a timeshared basis.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       In CDM the message signals are permitted to overlap in both time and frequency across the channel. 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72FDF-34C6-49D4-B9BB-4EEB401C15D9}" type="slidenum">
              <a:rPr lang="zh-CN" altLang="en-US"/>
              <a:pPr/>
              <a:t>58</a:t>
            </a:fld>
            <a:endParaRPr lang="en-US" altLang="zh-CN"/>
          </a:p>
        </p:txBody>
      </p:sp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86106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3200"/>
              <a:t>7. Analog and Digital Types of Communication</a:t>
            </a:r>
            <a:endParaRPr lang="zh-CN" altLang="en-US" sz="3200"/>
          </a:p>
        </p:txBody>
      </p:sp>
      <p:pic>
        <p:nvPicPr>
          <p:cNvPr id="4044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752600"/>
            <a:ext cx="8458200" cy="4495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780C2-8DCE-467D-9252-E033DCF8FC81}" type="slidenum">
              <a:rPr lang="zh-CN" altLang="en-US"/>
              <a:pPr/>
              <a:t>59</a:t>
            </a:fld>
            <a:endParaRPr lang="en-US" altLang="zh-CN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86106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3200"/>
              <a:t>7. Analog and Digital Types of Communication</a:t>
            </a:r>
            <a:endParaRPr lang="zh-CN" altLang="en-US" sz="3200"/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3962400"/>
          </a:xfrm>
          <a:noFill/>
          <a:ln/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 </a:t>
            </a:r>
            <a:r>
              <a:rPr lang="en-US" altLang="zh-CN" sz="2400"/>
              <a:t>Consider first the case of a digital communication system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represented by the block diagram of Figure .The functional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blocks of the transmission and the receiver, starting from the far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end of the channel, are paired as follows:</a:t>
            </a:r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Source encoder-decoder</a:t>
            </a:r>
            <a:r>
              <a:rPr lang="zh-CN" altLang="en-US" sz="2400"/>
              <a:t>（</a:t>
            </a:r>
            <a:r>
              <a:rPr lang="zh-CN" altLang="en-US" sz="2400">
                <a:solidFill>
                  <a:srgbClr val="FF0000"/>
                </a:solidFill>
              </a:rPr>
              <a:t>有效性</a:t>
            </a:r>
            <a:r>
              <a:rPr lang="zh-CN" altLang="en-US" sz="2400"/>
              <a:t>）</a:t>
            </a:r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Channel encoder-decoder</a:t>
            </a:r>
            <a:r>
              <a:rPr lang="zh-CN" altLang="en-US" sz="2400"/>
              <a:t>（</a:t>
            </a:r>
            <a:r>
              <a:rPr lang="zh-CN" altLang="en-US" sz="2400">
                <a:solidFill>
                  <a:srgbClr val="FF0000"/>
                </a:solidFill>
              </a:rPr>
              <a:t>可靠性</a:t>
            </a:r>
            <a:r>
              <a:rPr lang="zh-CN" altLang="en-US" sz="2400"/>
              <a:t>）</a:t>
            </a:r>
          </a:p>
          <a:p>
            <a:pPr algn="just">
              <a:buSzPct val="135000"/>
              <a:buFont typeface="Wingdings" pitchFamily="2" charset="2"/>
              <a:buChar char="v"/>
            </a:pPr>
            <a:r>
              <a:rPr lang="en-US" altLang="zh-CN" sz="2400"/>
              <a:t>Modulator-demodulator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2CABD-5ABC-4F41-9972-E8E8D7ADE914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</a:t>
            </a:r>
            <a:r>
              <a:rPr lang="en-US" altLang="zh-CN"/>
              <a:t>G</a:t>
            </a:r>
            <a:r>
              <a:rPr lang="zh-CN" altLang="en-US"/>
              <a:t>向3</a:t>
            </a:r>
            <a:r>
              <a:rPr lang="en-US" altLang="zh-CN"/>
              <a:t>G</a:t>
            </a:r>
            <a:r>
              <a:rPr lang="zh-CN" altLang="en-US"/>
              <a:t>的演进</a:t>
            </a:r>
          </a:p>
        </p:txBody>
      </p:sp>
      <p:sp>
        <p:nvSpPr>
          <p:cNvPr id="711684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55650" y="1557338"/>
            <a:ext cx="777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/>
              <a:t>GSM</a:t>
            </a:r>
            <a:r>
              <a:rPr lang="zh-CN" altLang="en-US"/>
              <a:t>标准：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/>
              <a:t>    </a:t>
            </a:r>
            <a:r>
              <a:rPr lang="en-US" altLang="zh-CN" sz="2400"/>
              <a:t>GSM(9.6kbit/s)→HSCSD(14.4~64kbit/s) →GPRS(171.2kbit/s) →EDGE(384kbit/s)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/>
              <a:t>    →</a:t>
            </a:r>
            <a:r>
              <a:rPr lang="en-US" altLang="zh-CN" sz="2400">
                <a:solidFill>
                  <a:srgbClr val="FF0000"/>
                </a:solidFill>
              </a:rPr>
              <a:t>W-CDMA</a:t>
            </a:r>
            <a:r>
              <a:rPr lang="en-US" altLang="zh-CN" sz="2400"/>
              <a:t>(2Mbit/s) →HSDPA(10.8Mbit/s)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/>
              <a:t>CDMA</a:t>
            </a:r>
            <a:r>
              <a:rPr lang="zh-CN" altLang="en-US"/>
              <a:t>标准：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/>
              <a:t>    </a:t>
            </a:r>
            <a:r>
              <a:rPr lang="en-US" altLang="zh-CN" sz="2400"/>
              <a:t>IS-95A(14.4kbit/s) →cdma2000 1x(144kbit/s) →</a:t>
            </a:r>
            <a:r>
              <a:rPr lang="en-US" altLang="zh-CN" sz="2400">
                <a:solidFill>
                  <a:srgbClr val="FF0000"/>
                </a:solidFill>
              </a:rPr>
              <a:t>cdma2000</a:t>
            </a:r>
            <a:r>
              <a:rPr lang="en-US" altLang="zh-CN" sz="2400"/>
              <a:t> 1xEV(2Mbit/s)</a:t>
            </a:r>
            <a:endParaRPr lang="zh-CN" altLang="en-US" sz="14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>
                <a:solidFill>
                  <a:srgbClr val="FF0000"/>
                </a:solidFill>
              </a:rPr>
              <a:t>TD_SCDMA</a:t>
            </a:r>
            <a:r>
              <a:rPr lang="zh-CN" altLang="en-US"/>
              <a:t>何去何从？</a:t>
            </a:r>
            <a:r>
              <a:rPr lang="en-US" altLang="zh-CN"/>
              <a:t>(</a:t>
            </a:r>
            <a:r>
              <a:rPr lang="zh-CN" altLang="en-US"/>
              <a:t>频谱利用率高，成本低，我国政府强有力支持！</a:t>
            </a:r>
            <a:r>
              <a:rPr lang="en-US" altLang="zh-CN"/>
              <a:t>)</a:t>
            </a:r>
            <a:endParaRPr lang="en-US" altLang="zh-CN">
              <a:solidFill>
                <a:srgbClr val="FF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>
                <a:solidFill>
                  <a:srgbClr val="FF0000"/>
                </a:solidFill>
              </a:rPr>
              <a:t>WiMAX</a:t>
            </a:r>
            <a:r>
              <a:rPr lang="zh-CN" altLang="en-US"/>
              <a:t>标准：意在</a:t>
            </a:r>
            <a:r>
              <a:rPr lang="en-US" altLang="zh-CN"/>
              <a:t>4G</a:t>
            </a:r>
            <a:r>
              <a:rPr lang="zh-CN" altLang="en-US"/>
              <a:t>？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67F29-9CCD-4F99-B745-37DD7307F76F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86106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3200"/>
              <a:t>7. Analog and Digital Types of Communication</a:t>
            </a:r>
            <a:endParaRPr lang="zh-CN" altLang="en-US" sz="3200"/>
          </a:p>
        </p:txBody>
      </p:sp>
      <p:sp>
        <p:nvSpPr>
          <p:cNvPr id="4567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39624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                       The </a:t>
            </a:r>
            <a:r>
              <a:rPr lang="en-US" altLang="zh-CN" b="1"/>
              <a:t>source encoder</a:t>
            </a:r>
            <a:r>
              <a:rPr lang="en-US" altLang="zh-CN" sz="2400"/>
              <a:t> removes redundant information from the message signal and is responsible for the efficient use of the channel. The data stream is processed next by the </a:t>
            </a:r>
            <a:r>
              <a:rPr lang="en-US" altLang="zh-CN" b="1"/>
              <a:t>channel encoder</a:t>
            </a:r>
            <a:r>
              <a:rPr lang="en-US" altLang="zh-CN" sz="2400"/>
              <a:t>. Finally, the modulator represents each symbol of the channel code word by a corresponding analog symbol. </a:t>
            </a:r>
          </a:p>
          <a:p>
            <a:pPr>
              <a:lnSpc>
                <a:spcPct val="90000"/>
              </a:lnSpc>
              <a:buSzPct val="135000"/>
              <a:buFont typeface="Wingdings" pitchFamily="2" charset="2"/>
              <a:buNone/>
            </a:pPr>
            <a:r>
              <a:rPr lang="en-US" altLang="zh-CN" sz="2400"/>
              <a:t>                    At the receiver, the channel output (received signal) is processed in </a:t>
            </a:r>
            <a:r>
              <a:rPr lang="en-US" altLang="zh-CN" b="1"/>
              <a:t>reverse order</a:t>
            </a:r>
            <a:r>
              <a:rPr lang="en-US" altLang="zh-CN" sz="2400"/>
              <a:t> to that the transmitter, thereby reconstructing a recognizable version of the original signal.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7C5CC-BDCA-47AE-AA37-A2794A179BA6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86106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3200"/>
              <a:t>7. Analog and Digital Types of Communication</a:t>
            </a:r>
            <a:endParaRPr lang="zh-CN" altLang="en-US" sz="320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3962400"/>
          </a:xfrm>
          <a:noFill/>
          <a:ln/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</a:t>
            </a:r>
            <a:r>
              <a:rPr lang="en-US" altLang="zh-CN" sz="2400"/>
              <a:t>The reconstructed message signal is finally delivered to the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user of information at the destination.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      In contrast, the design of an analog communication system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is simple in conceptual terms but difficult to build.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      The detail of these are determined by the type of CW </a:t>
            </a:r>
          </a:p>
          <a:p>
            <a:pPr>
              <a:buSzPct val="135000"/>
              <a:buFont typeface="Wingdings" pitchFamily="2" charset="2"/>
              <a:buNone/>
            </a:pPr>
            <a:r>
              <a:rPr lang="en-US" altLang="zh-CN" sz="2400"/>
              <a:t>modulation used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35765-610A-40F6-AF12-D2B83F5A2CDB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8. Shannon’s Information Capacity Theory</a:t>
            </a:r>
            <a:endParaRPr lang="zh-CN" altLang="en-US" sz="4000"/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84650"/>
          </a:xfrm>
        </p:spPr>
        <p:txBody>
          <a:bodyPr/>
          <a:lstStyle/>
          <a:p>
            <a:pPr>
              <a:buSzPct val="135000"/>
              <a:buFont typeface="Wingdings" pitchFamily="2" charset="2"/>
              <a:buChar char="v"/>
            </a:pPr>
            <a:r>
              <a:rPr lang="en-US" altLang="zh-CN"/>
              <a:t>C=B*log</a:t>
            </a:r>
            <a:r>
              <a:rPr lang="en-US" altLang="zh-CN" sz="2000"/>
              <a:t>2</a:t>
            </a:r>
            <a:r>
              <a:rPr lang="en-US" altLang="zh-CN"/>
              <a:t>(1+SNR)  (b/s)</a:t>
            </a:r>
          </a:p>
          <a:p>
            <a:pPr>
              <a:buSzPct val="135000"/>
              <a:buFont typeface="Wingdings" pitchFamily="2" charset="2"/>
              <a:buChar char="v"/>
            </a:pPr>
            <a:endParaRPr lang="en-US" altLang="zh-CN"/>
          </a:p>
          <a:p>
            <a:pPr>
              <a:buSzPct val="135000"/>
              <a:buFont typeface="Wingdings" pitchFamily="2" charset="2"/>
              <a:buChar char="v"/>
            </a:pPr>
            <a:r>
              <a:rPr lang="zh-CN" altLang="en-US">
                <a:solidFill>
                  <a:srgbClr val="FF0000"/>
                </a:solidFill>
              </a:rPr>
              <a:t>信息量定义？</a:t>
            </a:r>
            <a:r>
              <a:rPr lang="en-US" altLang="zh-CN">
                <a:solidFill>
                  <a:srgbClr val="FF0000"/>
                </a:solidFill>
              </a:rPr>
              <a:t>I = log</a:t>
            </a:r>
            <a:r>
              <a:rPr lang="en-US" altLang="zh-CN" sz="2000">
                <a:solidFill>
                  <a:srgbClr val="FF0000"/>
                </a:solidFill>
              </a:rPr>
              <a:t>2</a:t>
            </a:r>
            <a:r>
              <a:rPr lang="en-US" altLang="zh-CN">
                <a:solidFill>
                  <a:srgbClr val="FF0000"/>
                </a:solidFill>
              </a:rPr>
              <a:t>(1/p) </a:t>
            </a:r>
            <a:r>
              <a:rPr lang="en-US" altLang="zh-CN">
                <a:solidFill>
                  <a:srgbClr val="114FFB"/>
                </a:solidFill>
              </a:rPr>
              <a:t>bit</a:t>
            </a:r>
            <a:endParaRPr lang="zh-CN" altLang="en-US">
              <a:solidFill>
                <a:srgbClr val="114FFB"/>
              </a:solidFill>
            </a:endParaRPr>
          </a:p>
          <a:p>
            <a:pPr>
              <a:buSzPct val="135000"/>
              <a:buFont typeface="Wingdings" pitchFamily="2" charset="2"/>
              <a:buChar char="v"/>
            </a:pPr>
            <a:endParaRPr lang="zh-CN" altLang="en-US"/>
          </a:p>
          <a:p>
            <a:pPr>
              <a:buSzPct val="135000"/>
              <a:buFont typeface="Wingdings" pitchFamily="2" charset="2"/>
              <a:buChar char="v"/>
            </a:pPr>
            <a:r>
              <a:rPr lang="en-US" altLang="zh-CN"/>
              <a:t>1. Bound</a:t>
            </a:r>
          </a:p>
          <a:p>
            <a:pPr>
              <a:buSzPct val="135000"/>
              <a:buFont typeface="Wingdings" pitchFamily="2" charset="2"/>
              <a:buChar char="v"/>
            </a:pPr>
            <a:r>
              <a:rPr lang="en-US" altLang="zh-CN"/>
              <a:t>2. Trade-off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带宽趋向于无穷大呢？</a:t>
            </a:r>
            <a:r>
              <a:rPr lang="zh-CN" altLang="en-US"/>
              <a:t>）</a:t>
            </a:r>
          </a:p>
          <a:p>
            <a:pPr>
              <a:buSzPct val="135000"/>
              <a:buFont typeface="Wingdings" pitchFamily="2" charset="2"/>
              <a:buChar char="v"/>
            </a:pPr>
            <a:r>
              <a:rPr lang="en-US" altLang="zh-CN"/>
              <a:t>3. framework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7E48E-F5AD-4F51-B73C-B36D93CDBFAE}" type="slidenum">
              <a:rPr lang="zh-CN" altLang="en-US"/>
              <a:pPr/>
              <a:t>63</a:t>
            </a:fld>
            <a:endParaRPr lang="en-US" altLang="zh-CN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8. Shannon’s Information Capacity Theory</a:t>
            </a:r>
            <a:endParaRPr lang="zh-CN" altLang="en-US" sz="4000"/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3962400"/>
          </a:xfrm>
          <a:noFill/>
          <a:ln/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 </a:t>
            </a:r>
            <a:endParaRPr lang="zh-CN" altLang="en-US" sz="2800"/>
          </a:p>
        </p:txBody>
      </p:sp>
      <p:sp>
        <p:nvSpPr>
          <p:cNvPr id="458758" name="Rectangle 6"/>
          <p:cNvSpPr>
            <a:spLocks noChangeArrowheads="1"/>
          </p:cNvSpPr>
          <p:nvPr/>
        </p:nvSpPr>
        <p:spPr bwMode="auto">
          <a:xfrm>
            <a:off x="685800" y="1981200"/>
            <a:ext cx="8001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458759" name="Rectangle 7"/>
          <p:cNvSpPr>
            <a:spLocks noChangeArrowheads="1"/>
          </p:cNvSpPr>
          <p:nvPr/>
        </p:nvSpPr>
        <p:spPr bwMode="auto">
          <a:xfrm>
            <a:off x="533400" y="1828800"/>
            <a:ext cx="8001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 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  The information capacity theorem states that ideally these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two parameters are related as: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  </a:t>
            </a:r>
            <a:r>
              <a:rPr lang="en-US" altLang="zh-CN" sz="3200"/>
              <a:t>C=B*log</a:t>
            </a:r>
            <a:r>
              <a:rPr lang="en-US" altLang="zh-CN" sz="2000"/>
              <a:t>2</a:t>
            </a:r>
            <a:r>
              <a:rPr lang="en-US" altLang="zh-CN" sz="3200"/>
              <a:t>(1+SNR)  (b/s)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3200"/>
              <a:t>    </a:t>
            </a:r>
            <a:r>
              <a:rPr lang="en-US" altLang="zh-CN" sz="2400"/>
              <a:t>where C is the information capacity of the channel. The information capacity is defined as </a:t>
            </a:r>
            <a:r>
              <a:rPr lang="en-US" altLang="zh-CN" sz="3200" b="1"/>
              <a:t>the maximum rate</a:t>
            </a:r>
            <a:r>
              <a:rPr lang="en-US" altLang="zh-CN" sz="2400"/>
              <a:t> at which information can be transmitted across the channel </a:t>
            </a:r>
            <a:r>
              <a:rPr lang="en-US" altLang="zh-CN" sz="3200" b="1"/>
              <a:t>without error</a:t>
            </a:r>
            <a:r>
              <a:rPr lang="en-US" altLang="zh-CN" sz="2400"/>
              <a:t>; It is measured in bits per second (b/s).    </a:t>
            </a:r>
            <a:endParaRPr lang="zh-CN" altLang="en-US" sz="2400"/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E637-6E44-4138-9C07-9F5DCDFED293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8. Shannon’s Information Capacity Theory</a:t>
            </a:r>
            <a:endParaRPr lang="zh-CN" altLang="en-US" sz="400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001000" cy="3962400"/>
          </a:xfrm>
          <a:noFill/>
          <a:ln/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 </a:t>
            </a:r>
            <a:endParaRPr lang="zh-CN" altLang="en-US" sz="2800"/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685800" y="1981200"/>
            <a:ext cx="8001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461829" name="Rectangle 5"/>
          <p:cNvSpPr>
            <a:spLocks noChangeArrowheads="1"/>
          </p:cNvSpPr>
          <p:nvPr/>
        </p:nvSpPr>
        <p:spPr bwMode="auto">
          <a:xfrm>
            <a:off x="533400" y="1828800"/>
            <a:ext cx="8001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For a prescribed channel bandwidth B and received SNR, the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information capacity theorem tells us a message signal can be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transmitted through the system without error when the channel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is noisy, provided that the actual signaling rate R in bits per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second.</a:t>
            </a:r>
            <a:r>
              <a:rPr lang="en-US" altLang="zh-CN"/>
              <a:t>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/>
              <a:t>    </a:t>
            </a:r>
            <a:r>
              <a:rPr lang="en-US" altLang="zh-CN" sz="3200" b="1"/>
              <a:t>Unfortunately,</a:t>
            </a:r>
            <a:r>
              <a:rPr lang="en-US" altLang="zh-CN" sz="2400"/>
              <a:t> Shannon’s information capacity theorem does not tell us how to design the system. 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9EA74-7A9D-42B7-9215-A2A95856E20C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8. Shannon’s Information Capacity Theory</a:t>
            </a:r>
            <a:endParaRPr lang="zh-CN" altLang="en-US" sz="400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3962400"/>
          </a:xfrm>
          <a:noFill/>
          <a:ln/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 </a:t>
            </a:r>
            <a:endParaRPr lang="zh-CN" altLang="en-US" sz="2800"/>
          </a:p>
        </p:txBody>
      </p:sp>
      <p:sp>
        <p:nvSpPr>
          <p:cNvPr id="462852" name="Rectangle 4"/>
          <p:cNvSpPr>
            <a:spLocks noChangeArrowheads="1"/>
          </p:cNvSpPr>
          <p:nvPr/>
        </p:nvSpPr>
        <p:spPr bwMode="auto">
          <a:xfrm>
            <a:off x="685800" y="1981200"/>
            <a:ext cx="8001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462853" name="Rectangle 5"/>
          <p:cNvSpPr>
            <a:spLocks noChangeArrowheads="1"/>
          </p:cNvSpPr>
          <p:nvPr/>
        </p:nvSpPr>
        <p:spPr bwMode="auto">
          <a:xfrm>
            <a:off x="533400" y="1828800"/>
            <a:ext cx="8001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From a design point of view, the theorem is very valuable for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the following reasons: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zh-CN" altLang="en-US" sz="2400"/>
              <a:t>    1:</a:t>
            </a:r>
            <a:r>
              <a:rPr lang="en-US" altLang="zh-CN" sz="2400"/>
              <a:t>The information capacity theorem provides a </a:t>
            </a:r>
            <a:r>
              <a:rPr lang="en-US" altLang="zh-CN" sz="3200" b="1"/>
              <a:t>bound</a:t>
            </a:r>
            <a:r>
              <a:rPr lang="en-US" altLang="zh-CN" sz="2400"/>
              <a:t> on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   what rate of data transmission is theoretically attainable for   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   prescribed values of channel bandwidth B and received 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   SNR.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zh-CN" altLang="en-US" sz="2400"/>
              <a:t>       </a:t>
            </a:r>
            <a:r>
              <a:rPr lang="en-US" altLang="zh-CN" sz="2400"/>
              <a:t>On this way, we may use the ratio</a:t>
            </a:r>
            <a:r>
              <a:rPr lang="en-US" altLang="zh-CN" sz="2400">
                <a:latin typeface="宋体" pitchFamily="2" charset="-122"/>
              </a:rPr>
              <a:t>η </a:t>
            </a:r>
            <a:r>
              <a:rPr lang="en-US" altLang="zh-CN" sz="2400"/>
              <a:t>as a measure of  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   the efficiency of the digital communication system under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   study. The closer </a:t>
            </a:r>
            <a:r>
              <a:rPr lang="en-US" altLang="zh-CN" sz="2400">
                <a:latin typeface="宋体" pitchFamily="2" charset="-122"/>
              </a:rPr>
              <a:t>η </a:t>
            </a:r>
            <a:r>
              <a:rPr lang="en-US" altLang="zh-CN" sz="2400"/>
              <a:t>is to unity, the more efficient the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   system is.  </a:t>
            </a:r>
            <a:endParaRPr lang="zh-CN" altLang="en-US" sz="2400"/>
          </a:p>
        </p:txBody>
      </p:sp>
      <p:graphicFrame>
        <p:nvGraphicFramePr>
          <p:cNvPr id="462854" name="Object 6"/>
          <p:cNvGraphicFramePr>
            <a:graphicFrameLocks noChangeAspect="1"/>
          </p:cNvGraphicFramePr>
          <p:nvPr/>
        </p:nvGraphicFramePr>
        <p:xfrm>
          <a:off x="5410200" y="4419600"/>
          <a:ext cx="838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56" name="位图图像" r:id="rId3" imgW="504762" imgH="428798" progId="Paint.Picture">
                  <p:embed/>
                </p:oleObj>
              </mc:Choice>
              <mc:Fallback>
                <p:oleObj name="位图图像" r:id="rId3" imgW="504762" imgH="428798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419600"/>
                        <a:ext cx="838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CB4A5-082C-4393-B272-6A6F348837C5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8. Shannon’s Information Capacity Theory</a:t>
            </a:r>
            <a:endParaRPr lang="zh-CN" altLang="en-US" sz="400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001000" cy="3962400"/>
          </a:xfrm>
          <a:noFill/>
          <a:ln/>
        </p:spPr>
        <p:txBody>
          <a:bodyPr/>
          <a:lstStyle/>
          <a:p>
            <a:pPr>
              <a:buSzPct val="135000"/>
              <a:buFont typeface="Wingdings" pitchFamily="2" charset="2"/>
              <a:buNone/>
            </a:pPr>
            <a:r>
              <a:rPr lang="en-US" altLang="zh-CN" sz="2800"/>
              <a:t>      </a:t>
            </a:r>
            <a:endParaRPr lang="zh-CN" altLang="en-US" sz="280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685800" y="1981200"/>
            <a:ext cx="8001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533400" y="1828800"/>
            <a:ext cx="8001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   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en-US" altLang="zh-CN" sz="2400"/>
              <a:t>2:For a prescribed signaling rate R, we may reduce the required SNR by increasing the channel bandwidth B. 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zh-CN" altLang="en-US" sz="2400"/>
              <a:t>	</a:t>
            </a:r>
          </a:p>
          <a:p>
            <a:pPr marL="342900" indent="-342900">
              <a:spcBef>
                <a:spcPct val="20000"/>
              </a:spcBef>
              <a:buSzPct val="135000"/>
              <a:buFont typeface="Wingdings" pitchFamily="2" charset="2"/>
              <a:buNone/>
            </a:pPr>
            <a:r>
              <a:rPr lang="zh-CN" altLang="en-US" sz="2400"/>
              <a:t>3:</a:t>
            </a:r>
            <a:r>
              <a:rPr lang="en-US" altLang="zh-CN" sz="2400"/>
              <a:t>The shannon equation provides an idealized </a:t>
            </a:r>
            <a:r>
              <a:rPr lang="en-US" altLang="zh-CN" sz="3200" b="1"/>
              <a:t>framework</a:t>
            </a:r>
            <a:r>
              <a:rPr lang="en-US" altLang="zh-CN" sz="2400"/>
              <a:t> for comparing the noise performance of one modulation scheme against another.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BEEFF-5C94-40C9-98CD-CB492BF5073F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106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9. A Digital communication Problem</a:t>
            </a:r>
            <a:endParaRPr lang="zh-CN" altLang="en-US" sz="4000"/>
          </a:p>
        </p:txBody>
      </p:sp>
      <p:pic>
        <p:nvPicPr>
          <p:cNvPr id="46592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286000"/>
            <a:ext cx="7848600" cy="34861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65924" name="Rectangle 4"/>
          <p:cNvSpPr>
            <a:spLocks noChangeArrowheads="1"/>
          </p:cNvSpPr>
          <p:nvPr/>
        </p:nvSpPr>
        <p:spPr bwMode="auto">
          <a:xfrm>
            <a:off x="228600" y="5486400"/>
            <a:ext cx="85344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 sz="1400" b="1">
                <a:solidFill>
                  <a:schemeClr val="tx2"/>
                </a:solidFill>
                <a:latin typeface="Arial" pitchFamily="34" charset="0"/>
              </a:rPr>
              <a:t>Figure 10</a:t>
            </a:r>
            <a:br>
              <a:rPr kumimoji="0" lang="en-US" altLang="zh-CN" sz="1400" b="1">
                <a:solidFill>
                  <a:schemeClr val="tx2"/>
                </a:solidFill>
                <a:latin typeface="Arial" pitchFamily="34" charset="0"/>
              </a:rPr>
            </a:br>
            <a:r>
              <a:rPr kumimoji="0" lang="en-US" altLang="zh-CN" sz="1400">
                <a:solidFill>
                  <a:schemeClr val="tx2"/>
                </a:solidFill>
                <a:latin typeface="Arial" pitchFamily="34" charset="0"/>
              </a:rPr>
              <a:t>Elements of a digital communication system. (</a:t>
            </a:r>
            <a:r>
              <a:rPr kumimoji="0" lang="en-US" altLang="zh-CN" sz="1400" i="1">
                <a:solidFill>
                  <a:schemeClr val="tx2"/>
                </a:solidFill>
                <a:latin typeface="Arial" pitchFamily="34" charset="0"/>
              </a:rPr>
              <a:t>a</a:t>
            </a:r>
            <a:r>
              <a:rPr kumimoji="0" lang="en-US" altLang="zh-CN" sz="1400">
                <a:solidFill>
                  <a:schemeClr val="tx2"/>
                </a:solidFill>
                <a:latin typeface="Arial" pitchFamily="34" charset="0"/>
              </a:rPr>
              <a:t>) Block diagram of transmitter. (</a:t>
            </a:r>
            <a:r>
              <a:rPr kumimoji="0" lang="en-US" altLang="zh-CN" sz="1400" i="1">
                <a:solidFill>
                  <a:schemeClr val="tx2"/>
                </a:solidFill>
                <a:latin typeface="Arial" pitchFamily="34" charset="0"/>
              </a:rPr>
              <a:t>b</a:t>
            </a:r>
            <a:r>
              <a:rPr kumimoji="0" lang="en-US" altLang="zh-CN" sz="1400">
                <a:solidFill>
                  <a:schemeClr val="tx2"/>
                </a:solidFill>
                <a:latin typeface="Arial" pitchFamily="34" charset="0"/>
              </a:rPr>
              <a:t>) Block diagram of channel. (</a:t>
            </a:r>
            <a:r>
              <a:rPr kumimoji="0" lang="en-US" altLang="zh-CN" sz="1400" i="1">
                <a:solidFill>
                  <a:schemeClr val="tx2"/>
                </a:solidFill>
                <a:latin typeface="Arial" pitchFamily="34" charset="0"/>
              </a:rPr>
              <a:t>c</a:t>
            </a:r>
            <a:r>
              <a:rPr kumimoji="0" lang="en-US" altLang="zh-CN" sz="1400">
                <a:solidFill>
                  <a:schemeClr val="tx2"/>
                </a:solidFill>
                <a:latin typeface="Arial" pitchFamily="34" charset="0"/>
              </a:rPr>
              <a:t>) Block diagram of receiver.</a:t>
            </a:r>
            <a:endParaRPr kumimoji="0" lang="zh-CN" altLang="en-US" sz="1400">
              <a:solidFill>
                <a:schemeClr val="tx2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3336-D7A3-4A3D-9FD7-67DCF11AD8E8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106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9. A Digital communication Problem</a:t>
            </a:r>
            <a:endParaRPr lang="zh-CN" altLang="en-US" sz="4000"/>
          </a:p>
        </p:txBody>
      </p:sp>
      <p:sp>
        <p:nvSpPr>
          <p:cNvPr id="40653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/>
              <a:t>      Suppose we have a random binary signal, m(t), consisting </a:t>
            </a:r>
          </a:p>
          <a:p>
            <a:pPr>
              <a:buFontTx/>
              <a:buNone/>
            </a:pPr>
            <a:r>
              <a:rPr lang="en-US" altLang="zh-CN" sz="2400"/>
              <a:t>of symbols 1 and 0 that are equally likely.</a:t>
            </a:r>
            <a:r>
              <a:rPr lang="en-US" altLang="zh-CN"/>
              <a:t> </a:t>
            </a:r>
            <a:r>
              <a:rPr lang="en-US" altLang="zh-CN" sz="2400"/>
              <a:t>We employ a simple </a:t>
            </a:r>
          </a:p>
          <a:p>
            <a:pPr>
              <a:buFontTx/>
              <a:buNone/>
            </a:pPr>
            <a:r>
              <a:rPr lang="en-US" altLang="zh-CN" sz="2400"/>
              <a:t>modulation scheme as phase-shift keying.</a:t>
            </a:r>
            <a:r>
              <a:rPr lang="en-US" altLang="zh-CN"/>
              <a:t> </a:t>
            </a:r>
          </a:p>
          <a:p>
            <a:pPr>
              <a:buFontTx/>
              <a:buNone/>
            </a:pPr>
            <a:r>
              <a:rPr lang="zh-CN" altLang="en-US"/>
              <a:t>    </a:t>
            </a:r>
            <a:r>
              <a:rPr lang="en-US" altLang="zh-CN" sz="2400"/>
              <a:t>Figure a shows a block diagram of the transmitter, the </a:t>
            </a:r>
          </a:p>
          <a:p>
            <a:pPr>
              <a:buFontTx/>
              <a:buNone/>
            </a:pPr>
            <a:endParaRPr lang="en-US" altLang="zh-CN" sz="2400"/>
          </a:p>
          <a:p>
            <a:pPr>
              <a:buFontTx/>
              <a:buNone/>
            </a:pPr>
            <a:r>
              <a:rPr lang="en-US" altLang="zh-CN" sz="2400"/>
              <a:t>output of which is defined by:                                          , where </a:t>
            </a:r>
          </a:p>
          <a:p>
            <a:pPr>
              <a:buFontTx/>
              <a:buNone/>
            </a:pPr>
            <a:endParaRPr lang="en-US" altLang="zh-CN" sz="2400"/>
          </a:p>
          <a:p>
            <a:pPr>
              <a:buFontTx/>
              <a:buNone/>
            </a:pPr>
            <a:r>
              <a:rPr lang="en-US" altLang="zh-CN" sz="2400"/>
              <a:t>0</a:t>
            </a:r>
            <a:r>
              <a:rPr lang="en-US" altLang="zh-CN" sz="2400">
                <a:latin typeface="宋体" pitchFamily="2" charset="-122"/>
              </a:rPr>
              <a:t>≤t≤T. </a:t>
            </a:r>
            <a:r>
              <a:rPr lang="en-US" altLang="zh-CN" sz="2400"/>
              <a:t>The carrier frequency is a multiple of 1/T. </a:t>
            </a:r>
            <a:endParaRPr lang="zh-CN" altLang="en-US" sz="2400"/>
          </a:p>
        </p:txBody>
      </p:sp>
      <p:sp>
        <p:nvSpPr>
          <p:cNvPr id="406542" name="Rectangle 14"/>
          <p:cNvSpPr>
            <a:spLocks noChangeArrowheads="1"/>
          </p:cNvSpPr>
          <p:nvPr/>
        </p:nvSpPr>
        <p:spPr bwMode="auto">
          <a:xfrm>
            <a:off x="457200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6545" name="Rectangle 17"/>
          <p:cNvSpPr>
            <a:spLocks noChangeArrowheads="1"/>
          </p:cNvSpPr>
          <p:nvPr/>
        </p:nvSpPr>
        <p:spPr bwMode="auto">
          <a:xfrm>
            <a:off x="3505200" y="3043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6547" name="Rectangle 19"/>
          <p:cNvSpPr>
            <a:spLocks noChangeArrowheads="1"/>
          </p:cNvSpPr>
          <p:nvPr/>
        </p:nvSpPr>
        <p:spPr bwMode="auto">
          <a:xfrm>
            <a:off x="3505200" y="3043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6549" name="Rectangle 21"/>
          <p:cNvSpPr>
            <a:spLocks noChangeArrowheads="1"/>
          </p:cNvSpPr>
          <p:nvPr/>
        </p:nvSpPr>
        <p:spPr bwMode="auto">
          <a:xfrm>
            <a:off x="3505200" y="3043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06548" name="Object 20"/>
          <p:cNvGraphicFramePr>
            <a:graphicFrameLocks noChangeAspect="1"/>
          </p:cNvGraphicFramePr>
          <p:nvPr/>
        </p:nvGraphicFramePr>
        <p:xfrm>
          <a:off x="4343400" y="4267200"/>
          <a:ext cx="21336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57" r:id="rId3" imgW="1358310" imgH="482391" progId="Equation.3">
                  <p:embed/>
                </p:oleObj>
              </mc:Choice>
              <mc:Fallback>
                <p:oleObj r:id="rId3" imgW="1358310" imgH="48239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267200"/>
                        <a:ext cx="21336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51" name="Rectangle 23"/>
          <p:cNvSpPr>
            <a:spLocks noChangeArrowheads="1"/>
          </p:cNvSpPr>
          <p:nvPr/>
        </p:nvSpPr>
        <p:spPr bwMode="auto">
          <a:xfrm>
            <a:off x="4529138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06550" name="Object 22"/>
          <p:cNvGraphicFramePr>
            <a:graphicFrameLocks noChangeAspect="1"/>
          </p:cNvGraphicFramePr>
          <p:nvPr/>
        </p:nvGraphicFramePr>
        <p:xfrm>
          <a:off x="6781800" y="4267200"/>
          <a:ext cx="16668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58" r:id="rId5" imgW="88707" imgH="164742" progId="Equation.3">
                  <p:embed/>
                </p:oleObj>
              </mc:Choice>
              <mc:Fallback>
                <p:oleObj r:id="rId5" imgW="88707" imgH="16474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267200"/>
                        <a:ext cx="166688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53" name="Rectangle 25"/>
          <p:cNvSpPr>
            <a:spLocks noChangeArrowheads="1"/>
          </p:cNvSpPr>
          <p:nvPr/>
        </p:nvSpPr>
        <p:spPr bwMode="auto">
          <a:xfrm>
            <a:off x="4510088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06552" name="Object 24"/>
          <p:cNvGraphicFramePr>
            <a:graphicFrameLocks noChangeAspect="1"/>
          </p:cNvGraphicFramePr>
          <p:nvPr/>
        </p:nvGraphicFramePr>
        <p:xfrm>
          <a:off x="6781800" y="4648200"/>
          <a:ext cx="260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59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648200"/>
                        <a:ext cx="2603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606AC-F750-46ED-B949-69F80153CDAA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106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9. A Digital communication Problem</a:t>
            </a:r>
            <a:endParaRPr lang="zh-CN" altLang="en-US" sz="4000"/>
          </a:p>
        </p:txBody>
      </p:sp>
      <p:sp>
        <p:nvSpPr>
          <p:cNvPr id="4669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8153400" cy="4267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       The channel is assumed to be distortionless but noisy, as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depicted in Figure b.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/>
              <a:t>       </a:t>
            </a:r>
            <a:r>
              <a:rPr lang="en-US" altLang="zh-CN" sz="2400"/>
              <a:t>The received signal        is defined  by: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                                                            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40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Where          is the additive channel noise.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       The receiver consists of a correlator followed by a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decision-making device, as depicted in Figure c. The correlator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multiplies the received signal         by a locally generated carrier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/>
              <a:t>                   .</a:t>
            </a:r>
          </a:p>
        </p:txBody>
      </p:sp>
      <p:sp>
        <p:nvSpPr>
          <p:cNvPr id="466951" name="Rectangle 7"/>
          <p:cNvSpPr>
            <a:spLocks noChangeArrowheads="1"/>
          </p:cNvSpPr>
          <p:nvPr/>
        </p:nvSpPr>
        <p:spPr bwMode="auto">
          <a:xfrm>
            <a:off x="443865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66950" name="Object 6"/>
          <p:cNvGraphicFramePr>
            <a:graphicFrameLocks noChangeAspect="1"/>
          </p:cNvGraphicFramePr>
          <p:nvPr/>
        </p:nvGraphicFramePr>
        <p:xfrm>
          <a:off x="3657600" y="2743200"/>
          <a:ext cx="4572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70" name="Equation" r:id="rId3" imgW="266400" imgH="215640" progId="Equation.3">
                  <p:embed/>
                </p:oleObj>
              </mc:Choice>
              <mc:Fallback>
                <p:oleObj name="Equation" r:id="rId3" imgW="26640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743200"/>
                        <a:ext cx="457200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53" name="Rectangle 9"/>
          <p:cNvSpPr>
            <a:spLocks noChangeArrowheads="1"/>
          </p:cNvSpPr>
          <p:nvPr/>
        </p:nvSpPr>
        <p:spPr bwMode="auto">
          <a:xfrm>
            <a:off x="4062413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66952" name="Object 8"/>
          <p:cNvGraphicFramePr>
            <a:graphicFrameLocks noChangeAspect="1"/>
          </p:cNvGraphicFramePr>
          <p:nvPr/>
        </p:nvGraphicFramePr>
        <p:xfrm>
          <a:off x="3276600" y="3352800"/>
          <a:ext cx="182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71" r:id="rId5" imgW="1015559" imgH="215806" progId="Equation.3">
                  <p:embed/>
                </p:oleObj>
              </mc:Choice>
              <mc:Fallback>
                <p:oleObj r:id="rId5" imgW="1015559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352800"/>
                        <a:ext cx="18288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55" name="Rectangle 11"/>
          <p:cNvSpPr>
            <a:spLocks noChangeArrowheads="1"/>
          </p:cNvSpPr>
          <p:nvPr/>
        </p:nvSpPr>
        <p:spPr bwMode="auto">
          <a:xfrm>
            <a:off x="4424363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66954" name="Object 10"/>
          <p:cNvGraphicFramePr>
            <a:graphicFrameLocks noChangeAspect="1"/>
          </p:cNvGraphicFramePr>
          <p:nvPr/>
        </p:nvGraphicFramePr>
        <p:xfrm>
          <a:off x="1600200" y="3962400"/>
          <a:ext cx="5334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72" r:id="rId7" imgW="291847" imgH="215713" progId="Equation.3">
                  <p:embed/>
                </p:oleObj>
              </mc:Choice>
              <mc:Fallback>
                <p:oleObj r:id="rId7" imgW="291847" imgH="21571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962400"/>
                        <a:ext cx="533400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57" name="Rectangle 13"/>
          <p:cNvSpPr>
            <a:spLocks noChangeArrowheads="1"/>
          </p:cNvSpPr>
          <p:nvPr/>
        </p:nvSpPr>
        <p:spPr bwMode="auto">
          <a:xfrm>
            <a:off x="443865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66956" name="Object 12"/>
          <p:cNvGraphicFramePr>
            <a:graphicFrameLocks noChangeAspect="1"/>
          </p:cNvGraphicFramePr>
          <p:nvPr/>
        </p:nvGraphicFramePr>
        <p:xfrm>
          <a:off x="4343400" y="5105400"/>
          <a:ext cx="5334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73" r:id="rId9" imgW="266353" imgH="215619" progId="Equation.3">
                  <p:embed/>
                </p:oleObj>
              </mc:Choice>
              <mc:Fallback>
                <p:oleObj r:id="rId9" imgW="266353" imgH="21561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105400"/>
                        <a:ext cx="53340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59" name="Rectangle 15"/>
          <p:cNvSpPr>
            <a:spLocks noChangeArrowheads="1"/>
          </p:cNvSpPr>
          <p:nvPr/>
        </p:nvSpPr>
        <p:spPr bwMode="auto">
          <a:xfrm>
            <a:off x="424815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6961" name="Rectangle 17"/>
          <p:cNvSpPr>
            <a:spLocks noChangeArrowheads="1"/>
          </p:cNvSpPr>
          <p:nvPr/>
        </p:nvSpPr>
        <p:spPr bwMode="auto">
          <a:xfrm>
            <a:off x="4281488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6963" name="Rectangle 19"/>
          <p:cNvSpPr>
            <a:spLocks noChangeArrowheads="1"/>
          </p:cNvSpPr>
          <p:nvPr/>
        </p:nvSpPr>
        <p:spPr bwMode="auto">
          <a:xfrm>
            <a:off x="3824288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66964" name="Object 20"/>
          <p:cNvGraphicFramePr>
            <a:graphicFrameLocks noChangeAspect="1"/>
          </p:cNvGraphicFramePr>
          <p:nvPr/>
        </p:nvGraphicFramePr>
        <p:xfrm>
          <a:off x="762000" y="5562600"/>
          <a:ext cx="12192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74" r:id="rId11" imgW="647700" imgH="228600" progId="Equation.3">
                  <p:embed/>
                </p:oleObj>
              </mc:Choice>
              <mc:Fallback>
                <p:oleObj r:id="rId11" imgW="6477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562600"/>
                        <a:ext cx="1219200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299DA-1394-4D3B-AFF0-AD5CACCB7B9C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620713"/>
            <a:ext cx="7772400" cy="609600"/>
          </a:xfrm>
        </p:spPr>
        <p:txBody>
          <a:bodyPr/>
          <a:lstStyle/>
          <a:p>
            <a:r>
              <a:rPr lang="zh-CN" altLang="en-US" sz="4800"/>
              <a:t>3</a:t>
            </a:r>
            <a:r>
              <a:rPr lang="en-US" altLang="zh-CN" sz="4800"/>
              <a:t>G</a:t>
            </a:r>
            <a:r>
              <a:rPr lang="zh-CN" altLang="en-US" sz="4800"/>
              <a:t>进程</a:t>
            </a:r>
          </a:p>
        </p:txBody>
      </p:sp>
      <p:sp>
        <p:nvSpPr>
          <p:cNvPr id="712708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692150"/>
            <a:ext cx="9144000" cy="553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400"/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zh-CN" altLang="en-US" sz="2400"/>
              <a:t>（</a:t>
            </a:r>
            <a:r>
              <a:rPr lang="zh-CN" altLang="en-US" sz="2400">
                <a:solidFill>
                  <a:srgbClr val="114FFB"/>
                </a:solidFill>
              </a:rPr>
              <a:t>奥运承诺？扩大内需？</a:t>
            </a:r>
            <a:r>
              <a:rPr lang="zh-CN" altLang="en-US" sz="2400"/>
              <a:t>）</a:t>
            </a:r>
            <a:r>
              <a:rPr lang="en-US" altLang="zh-CN" sz="2400"/>
              <a:t>2009</a:t>
            </a:r>
            <a:r>
              <a:rPr lang="zh-CN" altLang="en-US" sz="2400"/>
              <a:t>年</a:t>
            </a:r>
            <a:r>
              <a:rPr lang="en-US" altLang="zh-CN" sz="2400"/>
              <a:t>1</a:t>
            </a:r>
            <a:r>
              <a:rPr lang="zh-CN" altLang="en-US" sz="2400"/>
              <a:t>月</a:t>
            </a:r>
            <a:r>
              <a:rPr lang="en-US" altLang="zh-CN" sz="2400"/>
              <a:t>7</a:t>
            </a:r>
            <a:r>
              <a:rPr lang="zh-CN" altLang="en-US" sz="2400"/>
              <a:t>日，工业和信息化部举行小型牌照发放仪式，确认国内</a:t>
            </a:r>
            <a:r>
              <a:rPr lang="en-US" altLang="zh-CN" sz="2400"/>
              <a:t>3G</a:t>
            </a:r>
            <a:r>
              <a:rPr lang="zh-CN" altLang="en-US" sz="2400"/>
              <a:t>牌照发放给三家运营商：</a:t>
            </a:r>
            <a:r>
              <a:rPr lang="zh-CN" altLang="en-US" sz="2400">
                <a:solidFill>
                  <a:srgbClr val="FF0000"/>
                </a:solidFill>
              </a:rPr>
              <a:t>中国移动</a:t>
            </a:r>
            <a:r>
              <a:rPr lang="zh-CN" altLang="en-US" sz="2400"/>
              <a:t>（</a:t>
            </a:r>
            <a:r>
              <a:rPr lang="en-US" altLang="zh-CN" sz="2400"/>
              <a:t>TD-SCDMA</a:t>
            </a:r>
            <a:r>
              <a:rPr lang="zh-CN" altLang="en-US" sz="2400"/>
              <a:t>），</a:t>
            </a:r>
            <a:r>
              <a:rPr lang="zh-CN" altLang="en-US" sz="2400">
                <a:solidFill>
                  <a:srgbClr val="FF0000"/>
                </a:solidFill>
              </a:rPr>
              <a:t>中国电信</a:t>
            </a:r>
            <a:r>
              <a:rPr lang="zh-CN" altLang="en-US" sz="2400"/>
              <a:t>（</a:t>
            </a:r>
            <a:r>
              <a:rPr lang="en-US" altLang="zh-CN" sz="2400"/>
              <a:t>CDMA2000</a:t>
            </a:r>
            <a:r>
              <a:rPr lang="zh-CN" altLang="en-US" sz="2400"/>
              <a:t>），</a:t>
            </a:r>
            <a:r>
              <a:rPr lang="zh-CN" altLang="en-US" sz="2400">
                <a:solidFill>
                  <a:srgbClr val="FF0000"/>
                </a:solidFill>
              </a:rPr>
              <a:t>中国联通</a:t>
            </a:r>
            <a:r>
              <a:rPr lang="zh-CN" altLang="en-US" sz="2400"/>
              <a:t>（</a:t>
            </a:r>
            <a:r>
              <a:rPr lang="en-US" altLang="zh-CN" sz="2400"/>
              <a:t>W-CDMA</a:t>
            </a:r>
            <a:r>
              <a:rPr lang="zh-CN" altLang="en-US" sz="2400"/>
              <a:t>）。</a:t>
            </a:r>
            <a:endParaRPr lang="zh-CN" altLang="en-US" sz="2400">
              <a:solidFill>
                <a:srgbClr val="FF0000"/>
              </a:solidFill>
            </a:endParaRP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zh-CN" altLang="en-US" sz="2400">
                <a:solidFill>
                  <a:srgbClr val="FF0000"/>
                </a:solidFill>
              </a:rPr>
              <a:t>中国电信</a:t>
            </a:r>
            <a:r>
              <a:rPr lang="zh-CN" altLang="en-US" sz="2400"/>
              <a:t>（</a:t>
            </a:r>
            <a:r>
              <a:rPr lang="en-US" altLang="zh-CN" sz="2400"/>
              <a:t>1920-1935MHz</a:t>
            </a:r>
            <a:r>
              <a:rPr lang="zh-CN" altLang="en-US" sz="2400"/>
              <a:t>和</a:t>
            </a:r>
            <a:r>
              <a:rPr lang="en-US" altLang="zh-CN" sz="2400"/>
              <a:t>2110-2125MHz</a:t>
            </a:r>
            <a:r>
              <a:rPr lang="zh-CN" altLang="en-US" sz="2400"/>
              <a:t>），</a:t>
            </a:r>
            <a:r>
              <a:rPr lang="zh-CN" altLang="en-US" sz="2400">
                <a:solidFill>
                  <a:srgbClr val="FF0000"/>
                </a:solidFill>
              </a:rPr>
              <a:t>中国联通</a:t>
            </a:r>
            <a:r>
              <a:rPr lang="zh-CN" altLang="en-US" sz="2400"/>
              <a:t>（</a:t>
            </a:r>
            <a:r>
              <a:rPr lang="en-US" altLang="zh-CN" sz="2400"/>
              <a:t>1940-1955MHz</a:t>
            </a:r>
            <a:r>
              <a:rPr lang="zh-CN" altLang="en-US" sz="2400"/>
              <a:t>和</a:t>
            </a:r>
            <a:r>
              <a:rPr lang="en-US" altLang="zh-CN" sz="2400"/>
              <a:t>2130-2145MHz</a:t>
            </a:r>
            <a:r>
              <a:rPr lang="zh-CN" altLang="en-US" sz="2400"/>
              <a:t>），</a:t>
            </a:r>
            <a:r>
              <a:rPr lang="zh-CN" altLang="en-US" sz="2400">
                <a:solidFill>
                  <a:srgbClr val="FF0000"/>
                </a:solidFill>
              </a:rPr>
              <a:t>中国移动</a:t>
            </a:r>
            <a:r>
              <a:rPr lang="zh-CN" altLang="en-US" sz="2400"/>
              <a:t>（</a:t>
            </a:r>
            <a:r>
              <a:rPr lang="en-US" altLang="zh-CN" sz="2400"/>
              <a:t>1880-1900MHz</a:t>
            </a:r>
            <a:r>
              <a:rPr lang="zh-CN" altLang="en-US" sz="2400"/>
              <a:t>和</a:t>
            </a:r>
            <a:r>
              <a:rPr lang="en-US" altLang="zh-CN" sz="2400"/>
              <a:t>2010-2025MHz</a:t>
            </a:r>
            <a:r>
              <a:rPr lang="zh-CN" altLang="en-US" sz="2400"/>
              <a:t>）。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altLang="zh-CN" sz="2400"/>
              <a:t>2009</a:t>
            </a:r>
            <a:r>
              <a:rPr lang="zh-CN" altLang="en-US" sz="2400"/>
              <a:t>年</a:t>
            </a:r>
            <a:r>
              <a:rPr lang="en-US" altLang="zh-CN" sz="2400"/>
              <a:t>1</a:t>
            </a:r>
            <a:r>
              <a:rPr lang="zh-CN" altLang="en-US" sz="2400"/>
              <a:t>月</a:t>
            </a:r>
            <a:r>
              <a:rPr lang="en-US" altLang="zh-CN" sz="2400"/>
              <a:t>22</a:t>
            </a:r>
            <a:r>
              <a:rPr lang="zh-CN" altLang="en-US" sz="2400"/>
              <a:t>日，工业和信息化部、国家发展改革委、财政部、国资委、科技部等部门制定了一系列支持</a:t>
            </a:r>
            <a:r>
              <a:rPr lang="en-US" altLang="zh-CN" sz="2400"/>
              <a:t>TD-SCDMA</a:t>
            </a:r>
            <a:r>
              <a:rPr lang="zh-CN" altLang="en-US" sz="2400"/>
              <a:t>发展的财政支持、项目支持、网络建设、产品研发、业务应用和产业发展等六大扶持政策。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zh-CN" altLang="en-US" sz="2400"/>
              <a:t>正在进行规模建设</a:t>
            </a:r>
            <a:r>
              <a:rPr lang="en-US" altLang="zh-CN" sz="2400"/>
              <a:t>……</a:t>
            </a:r>
            <a:r>
              <a:rPr lang="zh-CN" altLang="en-US" sz="2400">
                <a:solidFill>
                  <a:srgbClr val="FF0000"/>
                </a:solidFill>
              </a:rPr>
              <a:t>有资料显示，中国移动</a:t>
            </a:r>
            <a:r>
              <a:rPr lang="en-US" altLang="zh-CN" sz="2400">
                <a:solidFill>
                  <a:srgbClr val="FF0000"/>
                </a:solidFill>
              </a:rPr>
              <a:t>3G</a:t>
            </a:r>
            <a:r>
              <a:rPr lang="zh-CN" altLang="en-US" sz="2400">
                <a:solidFill>
                  <a:srgbClr val="FF0000"/>
                </a:solidFill>
              </a:rPr>
              <a:t>网络的利用率目前还不到</a:t>
            </a:r>
            <a:r>
              <a:rPr lang="en-US" altLang="zh-CN" sz="2400">
                <a:solidFill>
                  <a:srgbClr val="FF0000"/>
                </a:solidFill>
              </a:rPr>
              <a:t>15%</a:t>
            </a:r>
            <a:r>
              <a:rPr lang="zh-CN" altLang="en-US" sz="2400">
                <a:solidFill>
                  <a:srgbClr val="FF0000"/>
                </a:solidFill>
              </a:rPr>
              <a:t>。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F4B30-D109-4A76-83EB-004F7E0C17FA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106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9. A Digital communication Problem</a:t>
            </a:r>
            <a:endParaRPr lang="zh-CN" altLang="en-US" sz="400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7772400" cy="4267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/>
              <a:t>      </a:t>
            </a:r>
          </a:p>
          <a:p>
            <a:pPr>
              <a:buFontTx/>
              <a:buNone/>
            </a:pPr>
            <a:r>
              <a:rPr lang="en-US" altLang="zh-CN" sz="2400"/>
              <a:t>      Then integrates the product over the symbol interval</a:t>
            </a:r>
          </a:p>
          <a:p>
            <a:pPr>
              <a:buFontTx/>
              <a:buNone/>
            </a:pPr>
            <a:r>
              <a:rPr lang="en-US" altLang="zh-CN" sz="2400"/>
              <a:t>                      , producing the output :</a:t>
            </a:r>
          </a:p>
          <a:p>
            <a:pPr>
              <a:buFontTx/>
              <a:buNone/>
            </a:pPr>
            <a:r>
              <a:rPr lang="en-US" altLang="zh-CN" sz="2400"/>
              <a:t>                     </a:t>
            </a:r>
          </a:p>
          <a:p>
            <a:pPr>
              <a:buFontTx/>
              <a:buNone/>
            </a:pPr>
            <a:r>
              <a:rPr lang="zh-CN" altLang="en-US" sz="2400"/>
              <a:t>      </a:t>
            </a:r>
          </a:p>
          <a:p>
            <a:pPr>
              <a:buFontTx/>
              <a:buNone/>
            </a:pPr>
            <a:r>
              <a:rPr lang="en-US" altLang="zh-CN" sz="2400"/>
              <a:t>      If the correlator output       is greater than zero, the </a:t>
            </a:r>
          </a:p>
          <a:p>
            <a:pPr>
              <a:buFontTx/>
              <a:buNone/>
            </a:pPr>
            <a:r>
              <a:rPr lang="en-US" altLang="zh-CN" sz="2400"/>
              <a:t>receiver outputs symbol 1; otherwise, it outputs symbol 0. </a:t>
            </a:r>
          </a:p>
        </p:txBody>
      </p:sp>
      <p:graphicFrame>
        <p:nvGraphicFramePr>
          <p:cNvPr id="468996" name="Object 4"/>
          <p:cNvGraphicFramePr>
            <a:graphicFrameLocks noChangeAspect="1"/>
          </p:cNvGraphicFramePr>
          <p:nvPr/>
        </p:nvGraphicFramePr>
        <p:xfrm>
          <a:off x="2590800" y="3352800"/>
          <a:ext cx="297180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47" r:id="rId3" imgW="1498600" imgH="330200" progId="Equation.3">
                  <p:embed/>
                </p:oleObj>
              </mc:Choice>
              <mc:Fallback>
                <p:oleObj r:id="rId3" imgW="1498600" imgH="330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352800"/>
                        <a:ext cx="2971800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8997" name="Object 5"/>
          <p:cNvGraphicFramePr>
            <a:graphicFrameLocks noChangeAspect="1"/>
          </p:cNvGraphicFramePr>
          <p:nvPr/>
        </p:nvGraphicFramePr>
        <p:xfrm>
          <a:off x="914400" y="2819400"/>
          <a:ext cx="12954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48" r:id="rId5" imgW="583693" imgH="177646" progId="Equation.3">
                  <p:embed/>
                </p:oleObj>
              </mc:Choice>
              <mc:Fallback>
                <p:oleObj r:id="rId5" imgW="583693" imgH="17764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819400"/>
                        <a:ext cx="12954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9000" name="Rectangle 8"/>
          <p:cNvSpPr>
            <a:spLocks noChangeArrowheads="1"/>
          </p:cNvSpPr>
          <p:nvPr/>
        </p:nvSpPr>
        <p:spPr bwMode="auto">
          <a:xfrm>
            <a:off x="447675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68999" name="Object 7"/>
          <p:cNvGraphicFramePr>
            <a:graphicFrameLocks noChangeAspect="1"/>
          </p:cNvGraphicFramePr>
          <p:nvPr/>
        </p:nvGraphicFramePr>
        <p:xfrm>
          <a:off x="4038600" y="4114800"/>
          <a:ext cx="3921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49" r:id="rId7" imgW="190417" imgH="330057" progId="Equation.3">
                  <p:embed/>
                </p:oleObj>
              </mc:Choice>
              <mc:Fallback>
                <p:oleObj r:id="rId7" imgW="190417" imgH="33005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114800"/>
                        <a:ext cx="39211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5C-5B03-4E91-9F5F-9B6CB7ECCA20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10600" cy="1143000"/>
          </a:xfrm>
          <a:solidFill>
            <a:schemeClr val="accent1"/>
          </a:solidFill>
        </p:spPr>
        <p:txBody>
          <a:bodyPr/>
          <a:lstStyle/>
          <a:p>
            <a:r>
              <a:rPr lang="en-US" altLang="zh-CN" sz="4000"/>
              <a:t>9. A Digital communication Problem</a:t>
            </a:r>
            <a:endParaRPr lang="zh-CN" altLang="en-US" sz="400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772400" cy="44196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/>
              <a:t>There are some important practical issues that need attention:</a:t>
            </a:r>
          </a:p>
          <a:p>
            <a:pPr>
              <a:buFontTx/>
              <a:buNone/>
            </a:pPr>
            <a:endParaRPr lang="en-US" altLang="zh-CN" sz="2400"/>
          </a:p>
          <a:p>
            <a:pPr>
              <a:buFont typeface="Wingdings" pitchFamily="2" charset="2"/>
              <a:buChar char="v"/>
            </a:pPr>
            <a:r>
              <a:rPr lang="en-US" altLang="zh-CN" sz="2400"/>
              <a:t>Channel bandwidth is a highly valuable resource. How do we choose a </a:t>
            </a:r>
            <a:r>
              <a:rPr lang="en-US" altLang="zh-CN" sz="2400" b="1"/>
              <a:t>modulation scheme</a:t>
            </a:r>
            <a:r>
              <a:rPr lang="en-US" altLang="zh-CN" sz="2400"/>
              <a:t> that conserves </a:t>
            </a:r>
            <a:r>
              <a:rPr lang="en-US" altLang="zh-CN" sz="2400" b="1"/>
              <a:t>bandwidth</a:t>
            </a:r>
            <a:r>
              <a:rPr lang="en-US" altLang="zh-CN" sz="2400"/>
              <a:t> in a cost-effective manner?  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2400"/>
              <a:t>How do we design the </a:t>
            </a:r>
            <a:r>
              <a:rPr lang="en-US" altLang="zh-CN" sz="2400" b="1"/>
              <a:t>channel encoder</a:t>
            </a:r>
            <a:r>
              <a:rPr lang="en-US" altLang="zh-CN" sz="2400"/>
              <a:t> in the transmitter and the </a:t>
            </a:r>
            <a:r>
              <a:rPr lang="en-US" altLang="zh-CN" sz="2400" b="1"/>
              <a:t>channel decoder</a:t>
            </a:r>
            <a:r>
              <a:rPr lang="en-US" altLang="zh-CN" sz="2400"/>
              <a:t> in the receiver so as to come very close to Shannon’s information capacity theorem in a physically realizable manner? 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2400"/>
              <a:t>How do we </a:t>
            </a:r>
            <a:r>
              <a:rPr lang="en-US" altLang="zh-CN" sz="2400" b="1"/>
              <a:t>synchronize the receiver</a:t>
            </a:r>
            <a:r>
              <a:rPr lang="en-US" altLang="zh-CN" sz="2400"/>
              <a:t> to the transmitter with respect to both the carrier phase and symbol timing? </a:t>
            </a:r>
            <a:endParaRPr lang="zh-CN" altLang="en-US" sz="2400"/>
          </a:p>
        </p:txBody>
      </p:sp>
      <p:sp>
        <p:nvSpPr>
          <p:cNvPr id="470021" name="Rectangle 5"/>
          <p:cNvSpPr>
            <a:spLocks noChangeArrowheads="1"/>
          </p:cNvSpPr>
          <p:nvPr/>
        </p:nvSpPr>
        <p:spPr bwMode="auto">
          <a:xfrm>
            <a:off x="3824288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B8570-A7F3-48F4-9582-0B7E04F07BF9}" type="slidenum">
              <a:rPr lang="zh-CN" altLang="en-US"/>
              <a:pPr/>
              <a:t>72</a:t>
            </a:fld>
            <a:endParaRPr lang="en-US" altLang="zh-CN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altLang="zh-CN"/>
              <a:t>10. Historical Notes</a:t>
            </a:r>
            <a:endParaRPr lang="zh-CN" altLang="en-US"/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6868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000"/>
              <a:t>1837，</a:t>
            </a:r>
            <a:r>
              <a:rPr lang="en-US" altLang="zh-CN" sz="2000"/>
              <a:t>Telegraph----Samuel Morse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1864，Electromagnetic theory----James Clerk Maxwell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1875，Telephone----Alexander Graham Bell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1904，Vacuum-tube diode----John Ambrose Fleming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1918，Superheterodyne radio receiver----Edwin H. Armstrong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1928，All-electronic television----Philo T. Farnsworth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1937，PCM for speech----Alec Reeves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1943，Matched filter----D. O. North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1947，Geometric representation of signals----V. A. Kotel’nikov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1948，Information Theory----Claude Shannon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1948，Transistor----Bell Laboratories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1943-6，Electronic digital computer----University of Pennsylvania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1950-70，Computer Networks----ARPANET (1985—Internet, 1990----WWW)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4D9D1-3E70-4A3D-B370-1D3E2FDC77C1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724994" name="Rectangle 1026"/>
          <p:cNvSpPr>
            <a:spLocks noChangeArrowheads="1"/>
          </p:cNvSpPr>
          <p:nvPr/>
        </p:nvSpPr>
        <p:spPr bwMode="auto">
          <a:xfrm>
            <a:off x="0" y="1828800"/>
            <a:ext cx="9144000" cy="423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zh-CN" altLang="en-US" sz="3200"/>
              <a:t>        2005年10月，</a:t>
            </a:r>
            <a:r>
              <a:rPr lang="en-US" altLang="zh-CN" sz="3200"/>
              <a:t>ITU</a:t>
            </a:r>
            <a:r>
              <a:rPr lang="zh-CN" altLang="en-US" sz="3200"/>
              <a:t>将</a:t>
            </a:r>
            <a:r>
              <a:rPr lang="en-US" altLang="zh-CN" sz="3200"/>
              <a:t>B3G</a:t>
            </a:r>
            <a:r>
              <a:rPr lang="zh-CN" altLang="en-US" sz="3200"/>
              <a:t>或4</a:t>
            </a:r>
            <a:r>
              <a:rPr lang="en-US" altLang="zh-CN" sz="3200"/>
              <a:t>G</a:t>
            </a:r>
            <a:r>
              <a:rPr lang="zh-CN" altLang="en-US" sz="3200"/>
              <a:t>技术正式命名为“</a:t>
            </a:r>
            <a:r>
              <a:rPr lang="en-US" altLang="zh-CN" sz="3200"/>
              <a:t>IMT-Advanced”，</a:t>
            </a:r>
            <a:r>
              <a:rPr lang="zh-CN" altLang="en-US" sz="3200"/>
              <a:t>该系统是包括</a:t>
            </a:r>
            <a:r>
              <a:rPr lang="zh-CN" altLang="en-US" sz="3200">
                <a:solidFill>
                  <a:srgbClr val="FF0000"/>
                </a:solidFill>
              </a:rPr>
              <a:t>蜂窝系统、无线城域网、无线局域网、无线个域网和广播接入</a:t>
            </a:r>
            <a:r>
              <a:rPr lang="zh-CN" altLang="en-US" sz="3200"/>
              <a:t>等各种接入系统无缝覆盖的全</a:t>
            </a:r>
            <a:r>
              <a:rPr lang="en-US" altLang="zh-CN" sz="3200"/>
              <a:t>IP</a:t>
            </a:r>
            <a:r>
              <a:rPr lang="zh-CN" altLang="en-US" sz="3200"/>
              <a:t>通信系统。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zh-CN" altLang="en-US" sz="3200"/>
              <a:t>         4</a:t>
            </a:r>
            <a:r>
              <a:rPr lang="en-US" altLang="zh-CN" sz="3200"/>
              <a:t>G</a:t>
            </a:r>
            <a:r>
              <a:rPr lang="zh-CN" altLang="en-US" sz="3200"/>
              <a:t>技术将不局限于电讯行业，也将广泛应用于汽车通信业、民航业、广播电视业、国防工业、政府信息化系统、教育系统、医疗系统和金融系统等。</a:t>
            </a:r>
          </a:p>
        </p:txBody>
      </p:sp>
      <p:sp>
        <p:nvSpPr>
          <p:cNvPr id="724995" name="Rectangle 1027"/>
          <p:cNvSpPr>
            <a:spLocks noChangeArrowheads="1"/>
          </p:cNvSpPr>
          <p:nvPr/>
        </p:nvSpPr>
        <p:spPr bwMode="auto">
          <a:xfrm>
            <a:off x="0" y="762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400">
                <a:latin typeface="Arial" pitchFamily="34" charset="0"/>
                <a:ea typeface="黑体" pitchFamily="49" charset="-122"/>
              </a:rPr>
              <a:t>B3G</a:t>
            </a:r>
            <a:r>
              <a:rPr lang="zh-CN" altLang="en-US" sz="4400">
                <a:latin typeface="Arial" pitchFamily="34" charset="0"/>
                <a:ea typeface="黑体" pitchFamily="49" charset="-122"/>
              </a:rPr>
              <a:t>或4</a:t>
            </a:r>
            <a:r>
              <a:rPr lang="en-US" altLang="zh-CN" sz="4400">
                <a:latin typeface="Arial" pitchFamily="34" charset="0"/>
                <a:ea typeface="黑体" pitchFamily="49" charset="-122"/>
              </a:rPr>
              <a:t>G</a:t>
            </a:r>
            <a:endParaRPr lang="zh-CN" altLang="en-US" sz="4400"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43BB2-8452-4A03-897A-D67107A4E6BC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728066" name="Rectangle 2"/>
          <p:cNvSpPr>
            <a:spLocks noChangeArrowheads="1"/>
          </p:cNvSpPr>
          <p:nvPr/>
        </p:nvSpPr>
        <p:spPr bwMode="auto">
          <a:xfrm>
            <a:off x="0" y="1219200"/>
            <a:ext cx="9144000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zh-CN" altLang="en-US" sz="3600">
                <a:latin typeface="Tahoma" pitchFamily="34" charset="0"/>
              </a:rPr>
              <a:t>计划时间表：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</a:pPr>
            <a:r>
              <a:rPr lang="zh-CN" altLang="en-US" sz="3200">
                <a:latin typeface="Tahoma" pitchFamily="34" charset="0"/>
              </a:rPr>
              <a:t>目前处于预研阶段（关键技术研究）；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</a:pPr>
            <a:r>
              <a:rPr lang="zh-CN" altLang="en-US" sz="3200">
                <a:latin typeface="Tahoma" pitchFamily="34" charset="0"/>
              </a:rPr>
              <a:t>2007年，完成频谱分配；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</a:pPr>
            <a:r>
              <a:rPr lang="zh-CN" altLang="en-US" sz="3200">
                <a:latin typeface="Tahoma" pitchFamily="34" charset="0"/>
              </a:rPr>
              <a:t>2010年，完成主要标准；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</a:pPr>
            <a:r>
              <a:rPr lang="zh-CN" altLang="en-US" sz="3200">
                <a:latin typeface="Tahoma" pitchFamily="34" charset="0"/>
              </a:rPr>
              <a:t>2012年，开始商用；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</a:pPr>
            <a:r>
              <a:rPr lang="zh-CN" altLang="en-US" sz="3200">
                <a:latin typeface="Tahoma" pitchFamily="34" charset="0"/>
              </a:rPr>
              <a:t>2015年，投入大规模商用。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U演示模板">
  <a:themeElements>
    <a:clrScheme name="SEU演示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U演示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EU演示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U演示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演示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6222</TotalTime>
  <Pages>46</Pages>
  <Words>5040</Words>
  <Application>Microsoft Office PowerPoint</Application>
  <PresentationFormat>全屏显示(4:3)</PresentationFormat>
  <Paragraphs>540</Paragraphs>
  <Slides>72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72</vt:i4>
      </vt:variant>
    </vt:vector>
  </HeadingPairs>
  <TitlesOfParts>
    <vt:vector size="76" baseType="lpstr">
      <vt:lpstr>SEU演示模板</vt:lpstr>
      <vt:lpstr>位图图像</vt:lpstr>
      <vt:lpstr>Microsoft 公式 3.0</vt:lpstr>
      <vt:lpstr>Equation</vt:lpstr>
      <vt:lpstr>课程名称：通信原理                          宋铁成（songtc@seu.edu.cn）</vt:lpstr>
      <vt:lpstr>PowerPoint 演示文稿</vt:lpstr>
      <vt:lpstr>PowerPoint 演示文稿</vt:lpstr>
      <vt:lpstr>PowerPoint 演示文稿</vt:lpstr>
      <vt:lpstr>PowerPoint 演示文稿</vt:lpstr>
      <vt:lpstr>2G向3G的演进</vt:lpstr>
      <vt:lpstr>3G进程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后三代（B3G）移动通信试验网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先进移动通信外场试验环境</vt:lpstr>
      <vt:lpstr>向下一代通信网络演进</vt:lpstr>
      <vt:lpstr>PowerPoint 演示文稿</vt:lpstr>
      <vt:lpstr> Communication Systems                                 （Fourth Edition）                                Simon Haykin                                                                                 </vt:lpstr>
      <vt:lpstr>CH0：Background and Preview</vt:lpstr>
      <vt:lpstr>1. The Communication Process</vt:lpstr>
      <vt:lpstr>1. The Communication Process</vt:lpstr>
      <vt:lpstr>1. The Communication Process</vt:lpstr>
      <vt:lpstr>1. The Communication Process</vt:lpstr>
      <vt:lpstr>1. The Communication Process</vt:lpstr>
      <vt:lpstr>1. The Communication Process</vt:lpstr>
      <vt:lpstr>1. The Communication Process</vt:lpstr>
      <vt:lpstr>2. Primary Communication Resources</vt:lpstr>
      <vt:lpstr>3. Sources of Information</vt:lpstr>
      <vt:lpstr>4. Communication Networks</vt:lpstr>
      <vt:lpstr>4. Communication Networks</vt:lpstr>
      <vt:lpstr>4. Communication Networks</vt:lpstr>
      <vt:lpstr>4. Communication Networks</vt:lpstr>
      <vt:lpstr>4. Communication Networks</vt:lpstr>
      <vt:lpstr>4. Communication Networks</vt:lpstr>
      <vt:lpstr>4. Communication Networks</vt:lpstr>
      <vt:lpstr>4. Communication Networks</vt:lpstr>
      <vt:lpstr>5. Communication Channels</vt:lpstr>
      <vt:lpstr>5. Communication Channels</vt:lpstr>
      <vt:lpstr>5. Communication Channels</vt:lpstr>
      <vt:lpstr>5. Communication Channels</vt:lpstr>
      <vt:lpstr>5. Communication Channels</vt:lpstr>
      <vt:lpstr>5. Communication Channels</vt:lpstr>
      <vt:lpstr>5. Communication Channels</vt:lpstr>
      <vt:lpstr>5. Communication Channels</vt:lpstr>
      <vt:lpstr>5. Communication Channels</vt:lpstr>
      <vt:lpstr>6. Modulation Process</vt:lpstr>
      <vt:lpstr>6. Modulation Process</vt:lpstr>
      <vt:lpstr>6. Modulation Process</vt:lpstr>
      <vt:lpstr>6. Modulation Process</vt:lpstr>
      <vt:lpstr>6. Modulation Process</vt:lpstr>
      <vt:lpstr>7. Analog and Digital Types of Communication</vt:lpstr>
      <vt:lpstr>7. Analog and Digital Types of Communication</vt:lpstr>
      <vt:lpstr>7. Analog and Digital Types of Communication</vt:lpstr>
      <vt:lpstr>7. Analog and Digital Types of Communication</vt:lpstr>
      <vt:lpstr>8. Shannon’s Information Capacity Theory</vt:lpstr>
      <vt:lpstr>8. Shannon’s Information Capacity Theory</vt:lpstr>
      <vt:lpstr>8. Shannon’s Information Capacity Theory</vt:lpstr>
      <vt:lpstr>8. Shannon’s Information Capacity Theory</vt:lpstr>
      <vt:lpstr>8. Shannon’s Information Capacity Theory</vt:lpstr>
      <vt:lpstr>9. A Digital communication Problem</vt:lpstr>
      <vt:lpstr>9. A Digital communication Problem</vt:lpstr>
      <vt:lpstr>9. A Digital communication Problem</vt:lpstr>
      <vt:lpstr>9. A Digital communication Problem</vt:lpstr>
      <vt:lpstr>9. A Digital communication Problem</vt:lpstr>
      <vt:lpstr>10. Historical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Implementation of Bluetooth Technology</dc:title>
  <dc:subject>Bluetooth</dc:subject>
  <dc:creator>Ming, Zi Corporation</dc:creator>
  <cp:lastModifiedBy>昀璞</cp:lastModifiedBy>
  <cp:revision>141</cp:revision>
  <cp:lastPrinted>2000-11-02T06:39:21Z</cp:lastPrinted>
  <dcterms:created xsi:type="dcterms:W3CDTF">2000-11-02T04:40:05Z</dcterms:created>
  <dcterms:modified xsi:type="dcterms:W3CDTF">2015-10-18T07:38:06Z</dcterms:modified>
</cp:coreProperties>
</file>